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.xml" ContentType="application/vnd.openxmlformats-officedocument.presentationml.notesSlide+xml"/>
  <Override PartName="/ppt/tags/tag59.xml" ContentType="application/vnd.openxmlformats-officedocument.presentationml.tags+xml"/>
  <Override PartName="/ppt/notesSlides/notesSlide3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4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6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7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8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9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10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70" r:id="rId2"/>
    <p:sldId id="297" r:id="rId3"/>
    <p:sldId id="313" r:id="rId4"/>
    <p:sldId id="314" r:id="rId5"/>
    <p:sldId id="311" r:id="rId6"/>
    <p:sldId id="312" r:id="rId7"/>
    <p:sldId id="346" r:id="rId8"/>
    <p:sldId id="299" r:id="rId9"/>
    <p:sldId id="300" r:id="rId10"/>
    <p:sldId id="298" r:id="rId11"/>
    <p:sldId id="310" r:id="rId12"/>
    <p:sldId id="307" r:id="rId13"/>
    <p:sldId id="308" r:id="rId14"/>
    <p:sldId id="315" r:id="rId15"/>
    <p:sldId id="316" r:id="rId16"/>
    <p:sldId id="318" r:id="rId17"/>
    <p:sldId id="317" r:id="rId18"/>
    <p:sldId id="319" r:id="rId19"/>
    <p:sldId id="353" r:id="rId20"/>
    <p:sldId id="321" r:id="rId21"/>
    <p:sldId id="322" r:id="rId22"/>
    <p:sldId id="323" r:id="rId23"/>
    <p:sldId id="324" r:id="rId24"/>
    <p:sldId id="325" r:id="rId25"/>
    <p:sldId id="326" r:id="rId26"/>
    <p:sldId id="327" r:id="rId27"/>
    <p:sldId id="320" r:id="rId28"/>
    <p:sldId id="329" r:id="rId29"/>
    <p:sldId id="330" r:id="rId30"/>
    <p:sldId id="328" r:id="rId31"/>
    <p:sldId id="331" r:id="rId32"/>
    <p:sldId id="332" r:id="rId33"/>
    <p:sldId id="333" r:id="rId34"/>
    <p:sldId id="334" r:id="rId35"/>
    <p:sldId id="338" r:id="rId36"/>
    <p:sldId id="350" r:id="rId37"/>
    <p:sldId id="341" r:id="rId38"/>
    <p:sldId id="342" r:id="rId39"/>
    <p:sldId id="343" r:id="rId40"/>
    <p:sldId id="345" r:id="rId41"/>
    <p:sldId id="351" r:id="rId42"/>
    <p:sldId id="348" r:id="rId43"/>
    <p:sldId id="352" r:id="rId44"/>
    <p:sldId id="347" r:id="rId45"/>
    <p:sldId id="349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FB4"/>
    <a:srgbClr val="FFDFF3"/>
    <a:srgbClr val="E6E6E6"/>
    <a:srgbClr val="F2F2F2"/>
    <a:srgbClr val="C6FFBF"/>
    <a:srgbClr val="D2F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81"/>
    <p:restoredTop sz="89011"/>
  </p:normalViewPr>
  <p:slideViewPr>
    <p:cSldViewPr snapToGrid="0" snapToObjects="1">
      <p:cViewPr varScale="1">
        <p:scale>
          <a:sx n="81" d="100"/>
          <a:sy n="81" d="100"/>
        </p:scale>
        <p:origin x="8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9B818-F1AF-7846-A431-66194AE971B5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724CE-C2C3-A64F-BD64-D53A6576B1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22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A1579-158C-D948-AE75-C63C17394A8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617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859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549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71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329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FBA77-BE22-4891-A592-9EEA9D68D0D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9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42CCA2-2949-4325-A78A-A7C3B63D73C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2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70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14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63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E724CE-C2C3-A64F-BD64-D53A6576B1E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8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21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73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97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25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857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60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11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21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635D2-3D7C-3644-9011-2ECCE1874724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0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tags" Target="../tags/tag58.xml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tags" Target="../tags/tag57.xml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tags" Target="../tags/tag56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notesSlide" Target="../notesSlides/notesSlide2.xml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62.xml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5" Type="http://schemas.openxmlformats.org/officeDocument/2006/relationships/tags" Target="../tags/tag64.xml"/><Relationship Id="rId10" Type="http://schemas.openxmlformats.org/officeDocument/2006/relationships/tags" Target="../tags/tag69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tags" Target="../tags/tag92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tags" Target="../tags/tag73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tags" Target="../tags/tag72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24" Type="http://schemas.openxmlformats.org/officeDocument/2006/relationships/notesSlide" Target="../notesSlides/notesSlide5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tags" Target="../tags/tag9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13" Type="http://schemas.openxmlformats.org/officeDocument/2006/relationships/tags" Target="../tags/tag106.xml"/><Relationship Id="rId18" Type="http://schemas.openxmlformats.org/officeDocument/2006/relationships/tags" Target="../tags/tag111.xml"/><Relationship Id="rId3" Type="http://schemas.openxmlformats.org/officeDocument/2006/relationships/tags" Target="../tags/tag96.xml"/><Relationship Id="rId21" Type="http://schemas.openxmlformats.org/officeDocument/2006/relationships/tags" Target="../tags/tag114.xml"/><Relationship Id="rId7" Type="http://schemas.openxmlformats.org/officeDocument/2006/relationships/tags" Target="../tags/tag100.xml"/><Relationship Id="rId12" Type="http://schemas.openxmlformats.org/officeDocument/2006/relationships/tags" Target="../tags/tag105.xml"/><Relationship Id="rId17" Type="http://schemas.openxmlformats.org/officeDocument/2006/relationships/tags" Target="../tags/tag110.xml"/><Relationship Id="rId2" Type="http://schemas.openxmlformats.org/officeDocument/2006/relationships/tags" Target="../tags/tag95.xml"/><Relationship Id="rId16" Type="http://schemas.openxmlformats.org/officeDocument/2006/relationships/tags" Target="../tags/tag109.xml"/><Relationship Id="rId20" Type="http://schemas.openxmlformats.org/officeDocument/2006/relationships/tags" Target="../tags/tag11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1" Type="http://schemas.openxmlformats.org/officeDocument/2006/relationships/tags" Target="../tags/tag104.xml"/><Relationship Id="rId24" Type="http://schemas.openxmlformats.org/officeDocument/2006/relationships/notesSlide" Target="../notesSlides/notesSlide6.xml"/><Relationship Id="rId5" Type="http://schemas.openxmlformats.org/officeDocument/2006/relationships/tags" Target="../tags/tag98.xml"/><Relationship Id="rId15" Type="http://schemas.openxmlformats.org/officeDocument/2006/relationships/tags" Target="../tags/tag108.xml"/><Relationship Id="rId23" Type="http://schemas.openxmlformats.org/officeDocument/2006/relationships/slideLayout" Target="../slideLayouts/slideLayout2.xml"/><Relationship Id="rId10" Type="http://schemas.openxmlformats.org/officeDocument/2006/relationships/tags" Target="../tags/tag103.xml"/><Relationship Id="rId19" Type="http://schemas.openxmlformats.org/officeDocument/2006/relationships/tags" Target="../tags/tag112.xml"/><Relationship Id="rId4" Type="http://schemas.openxmlformats.org/officeDocument/2006/relationships/tags" Target="../tags/tag97.xml"/><Relationship Id="rId9" Type="http://schemas.openxmlformats.org/officeDocument/2006/relationships/tags" Target="../tags/tag102.xml"/><Relationship Id="rId14" Type="http://schemas.openxmlformats.org/officeDocument/2006/relationships/tags" Target="../tags/tag107.xml"/><Relationship Id="rId22" Type="http://schemas.openxmlformats.org/officeDocument/2006/relationships/tags" Target="../tags/tag1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9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25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tags" Target="../tags/tag1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136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tags" Target="../tags/tag1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tags" Target="../tags/tag157.xml"/><Relationship Id="rId18" Type="http://schemas.openxmlformats.org/officeDocument/2006/relationships/tags" Target="../tags/tag162.xml"/><Relationship Id="rId3" Type="http://schemas.openxmlformats.org/officeDocument/2006/relationships/tags" Target="../tags/tag147.xml"/><Relationship Id="rId21" Type="http://schemas.openxmlformats.org/officeDocument/2006/relationships/tags" Target="../tags/tag165.xml"/><Relationship Id="rId7" Type="http://schemas.openxmlformats.org/officeDocument/2006/relationships/tags" Target="../tags/tag151.xml"/><Relationship Id="rId12" Type="http://schemas.openxmlformats.org/officeDocument/2006/relationships/tags" Target="../tags/tag156.xml"/><Relationship Id="rId17" Type="http://schemas.openxmlformats.org/officeDocument/2006/relationships/tags" Target="../tags/tag161.xml"/><Relationship Id="rId2" Type="http://schemas.openxmlformats.org/officeDocument/2006/relationships/tags" Target="../tags/tag146.xml"/><Relationship Id="rId16" Type="http://schemas.openxmlformats.org/officeDocument/2006/relationships/tags" Target="../tags/tag160.xml"/><Relationship Id="rId20" Type="http://schemas.openxmlformats.org/officeDocument/2006/relationships/tags" Target="../tags/tag164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149.xml"/><Relationship Id="rId15" Type="http://schemas.openxmlformats.org/officeDocument/2006/relationships/tags" Target="../tags/tag159.xml"/><Relationship Id="rId23" Type="http://schemas.openxmlformats.org/officeDocument/2006/relationships/tags" Target="../tags/tag167.xml"/><Relationship Id="rId10" Type="http://schemas.openxmlformats.org/officeDocument/2006/relationships/tags" Target="../tags/tag154.xml"/><Relationship Id="rId19" Type="http://schemas.openxmlformats.org/officeDocument/2006/relationships/tags" Target="../tags/tag163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tags" Target="../tags/tag158.xml"/><Relationship Id="rId22" Type="http://schemas.openxmlformats.org/officeDocument/2006/relationships/tags" Target="../tags/tag1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80.xml"/><Relationship Id="rId18" Type="http://schemas.openxmlformats.org/officeDocument/2006/relationships/tags" Target="../tags/tag185.xml"/><Relationship Id="rId26" Type="http://schemas.openxmlformats.org/officeDocument/2006/relationships/tags" Target="../tags/tag193.xml"/><Relationship Id="rId39" Type="http://schemas.openxmlformats.org/officeDocument/2006/relationships/tags" Target="../tags/tag206.xml"/><Relationship Id="rId21" Type="http://schemas.openxmlformats.org/officeDocument/2006/relationships/tags" Target="../tags/tag188.xml"/><Relationship Id="rId34" Type="http://schemas.openxmlformats.org/officeDocument/2006/relationships/tags" Target="../tags/tag201.xml"/><Relationship Id="rId42" Type="http://schemas.openxmlformats.org/officeDocument/2006/relationships/tags" Target="../tags/tag209.xml"/><Relationship Id="rId47" Type="http://schemas.openxmlformats.org/officeDocument/2006/relationships/slideLayout" Target="../slideLayouts/slideLayout2.xml"/><Relationship Id="rId7" Type="http://schemas.openxmlformats.org/officeDocument/2006/relationships/tags" Target="../tags/tag174.xml"/><Relationship Id="rId2" Type="http://schemas.openxmlformats.org/officeDocument/2006/relationships/tags" Target="../tags/tag169.xml"/><Relationship Id="rId16" Type="http://schemas.openxmlformats.org/officeDocument/2006/relationships/tags" Target="../tags/tag183.xml"/><Relationship Id="rId29" Type="http://schemas.openxmlformats.org/officeDocument/2006/relationships/tags" Target="../tags/tag196.xml"/><Relationship Id="rId1" Type="http://schemas.openxmlformats.org/officeDocument/2006/relationships/tags" Target="../tags/tag168.xml"/><Relationship Id="rId6" Type="http://schemas.openxmlformats.org/officeDocument/2006/relationships/tags" Target="../tags/tag173.xml"/><Relationship Id="rId11" Type="http://schemas.openxmlformats.org/officeDocument/2006/relationships/tags" Target="../tags/tag178.xml"/><Relationship Id="rId24" Type="http://schemas.openxmlformats.org/officeDocument/2006/relationships/tags" Target="../tags/tag191.xml"/><Relationship Id="rId32" Type="http://schemas.openxmlformats.org/officeDocument/2006/relationships/tags" Target="../tags/tag199.xml"/><Relationship Id="rId37" Type="http://schemas.openxmlformats.org/officeDocument/2006/relationships/tags" Target="../tags/tag204.xml"/><Relationship Id="rId40" Type="http://schemas.openxmlformats.org/officeDocument/2006/relationships/tags" Target="../tags/tag207.xml"/><Relationship Id="rId45" Type="http://schemas.openxmlformats.org/officeDocument/2006/relationships/tags" Target="../tags/tag212.xml"/><Relationship Id="rId5" Type="http://schemas.openxmlformats.org/officeDocument/2006/relationships/tags" Target="../tags/tag172.xml"/><Relationship Id="rId15" Type="http://schemas.openxmlformats.org/officeDocument/2006/relationships/tags" Target="../tags/tag182.xml"/><Relationship Id="rId23" Type="http://schemas.openxmlformats.org/officeDocument/2006/relationships/tags" Target="../tags/tag190.xml"/><Relationship Id="rId28" Type="http://schemas.openxmlformats.org/officeDocument/2006/relationships/tags" Target="../tags/tag195.xml"/><Relationship Id="rId36" Type="http://schemas.openxmlformats.org/officeDocument/2006/relationships/tags" Target="../tags/tag203.xml"/><Relationship Id="rId10" Type="http://schemas.openxmlformats.org/officeDocument/2006/relationships/tags" Target="../tags/tag177.xml"/><Relationship Id="rId19" Type="http://schemas.openxmlformats.org/officeDocument/2006/relationships/tags" Target="../tags/tag186.xml"/><Relationship Id="rId31" Type="http://schemas.openxmlformats.org/officeDocument/2006/relationships/tags" Target="../tags/tag198.xml"/><Relationship Id="rId44" Type="http://schemas.openxmlformats.org/officeDocument/2006/relationships/tags" Target="../tags/tag211.xml"/><Relationship Id="rId4" Type="http://schemas.openxmlformats.org/officeDocument/2006/relationships/tags" Target="../tags/tag171.xml"/><Relationship Id="rId9" Type="http://schemas.openxmlformats.org/officeDocument/2006/relationships/tags" Target="../tags/tag176.xml"/><Relationship Id="rId14" Type="http://schemas.openxmlformats.org/officeDocument/2006/relationships/tags" Target="../tags/tag181.xml"/><Relationship Id="rId22" Type="http://schemas.openxmlformats.org/officeDocument/2006/relationships/tags" Target="../tags/tag189.xml"/><Relationship Id="rId27" Type="http://schemas.openxmlformats.org/officeDocument/2006/relationships/tags" Target="../tags/tag194.xml"/><Relationship Id="rId30" Type="http://schemas.openxmlformats.org/officeDocument/2006/relationships/tags" Target="../tags/tag197.xml"/><Relationship Id="rId35" Type="http://schemas.openxmlformats.org/officeDocument/2006/relationships/tags" Target="../tags/tag202.xml"/><Relationship Id="rId43" Type="http://schemas.openxmlformats.org/officeDocument/2006/relationships/tags" Target="../tags/tag210.xml"/><Relationship Id="rId8" Type="http://schemas.openxmlformats.org/officeDocument/2006/relationships/tags" Target="../tags/tag175.xml"/><Relationship Id="rId3" Type="http://schemas.openxmlformats.org/officeDocument/2006/relationships/tags" Target="../tags/tag170.xml"/><Relationship Id="rId12" Type="http://schemas.openxmlformats.org/officeDocument/2006/relationships/tags" Target="../tags/tag179.xml"/><Relationship Id="rId17" Type="http://schemas.openxmlformats.org/officeDocument/2006/relationships/tags" Target="../tags/tag184.xml"/><Relationship Id="rId25" Type="http://schemas.openxmlformats.org/officeDocument/2006/relationships/tags" Target="../tags/tag192.xml"/><Relationship Id="rId33" Type="http://schemas.openxmlformats.org/officeDocument/2006/relationships/tags" Target="../tags/tag200.xml"/><Relationship Id="rId38" Type="http://schemas.openxmlformats.org/officeDocument/2006/relationships/tags" Target="../tags/tag205.xml"/><Relationship Id="rId46" Type="http://schemas.openxmlformats.org/officeDocument/2006/relationships/tags" Target="../tags/tag213.xml"/><Relationship Id="rId20" Type="http://schemas.openxmlformats.org/officeDocument/2006/relationships/tags" Target="../tags/tag187.xml"/><Relationship Id="rId41" Type="http://schemas.openxmlformats.org/officeDocument/2006/relationships/tags" Target="../tags/tag20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tags" Target="../tags/tag226.xml"/><Relationship Id="rId18" Type="http://schemas.openxmlformats.org/officeDocument/2006/relationships/tags" Target="../tags/tag231.xml"/><Relationship Id="rId26" Type="http://schemas.openxmlformats.org/officeDocument/2006/relationships/tags" Target="../tags/tag239.xml"/><Relationship Id="rId39" Type="http://schemas.openxmlformats.org/officeDocument/2006/relationships/tags" Target="../tags/tag252.xml"/><Relationship Id="rId21" Type="http://schemas.openxmlformats.org/officeDocument/2006/relationships/tags" Target="../tags/tag234.xml"/><Relationship Id="rId34" Type="http://schemas.openxmlformats.org/officeDocument/2006/relationships/tags" Target="../tags/tag247.xml"/><Relationship Id="rId42" Type="http://schemas.openxmlformats.org/officeDocument/2006/relationships/tags" Target="../tags/tag255.xml"/><Relationship Id="rId47" Type="http://schemas.openxmlformats.org/officeDocument/2006/relationships/tags" Target="../tags/tag260.xml"/><Relationship Id="rId50" Type="http://schemas.openxmlformats.org/officeDocument/2006/relationships/tags" Target="../tags/tag263.xml"/><Relationship Id="rId7" Type="http://schemas.openxmlformats.org/officeDocument/2006/relationships/tags" Target="../tags/tag220.xml"/><Relationship Id="rId2" Type="http://schemas.openxmlformats.org/officeDocument/2006/relationships/tags" Target="../tags/tag215.xml"/><Relationship Id="rId16" Type="http://schemas.openxmlformats.org/officeDocument/2006/relationships/tags" Target="../tags/tag229.xml"/><Relationship Id="rId29" Type="http://schemas.openxmlformats.org/officeDocument/2006/relationships/tags" Target="../tags/tag242.xml"/><Relationship Id="rId11" Type="http://schemas.openxmlformats.org/officeDocument/2006/relationships/tags" Target="../tags/tag224.xml"/><Relationship Id="rId24" Type="http://schemas.openxmlformats.org/officeDocument/2006/relationships/tags" Target="../tags/tag237.xml"/><Relationship Id="rId32" Type="http://schemas.openxmlformats.org/officeDocument/2006/relationships/tags" Target="../tags/tag245.xml"/><Relationship Id="rId37" Type="http://schemas.openxmlformats.org/officeDocument/2006/relationships/tags" Target="../tags/tag250.xml"/><Relationship Id="rId40" Type="http://schemas.openxmlformats.org/officeDocument/2006/relationships/tags" Target="../tags/tag253.xml"/><Relationship Id="rId45" Type="http://schemas.openxmlformats.org/officeDocument/2006/relationships/tags" Target="../tags/tag258.xml"/><Relationship Id="rId53" Type="http://schemas.openxmlformats.org/officeDocument/2006/relationships/tags" Target="../tags/tag266.xml"/><Relationship Id="rId5" Type="http://schemas.openxmlformats.org/officeDocument/2006/relationships/tags" Target="../tags/tag218.xml"/><Relationship Id="rId10" Type="http://schemas.openxmlformats.org/officeDocument/2006/relationships/tags" Target="../tags/tag223.xml"/><Relationship Id="rId19" Type="http://schemas.openxmlformats.org/officeDocument/2006/relationships/tags" Target="../tags/tag232.xml"/><Relationship Id="rId31" Type="http://schemas.openxmlformats.org/officeDocument/2006/relationships/tags" Target="../tags/tag244.xml"/><Relationship Id="rId44" Type="http://schemas.openxmlformats.org/officeDocument/2006/relationships/tags" Target="../tags/tag257.xml"/><Relationship Id="rId52" Type="http://schemas.openxmlformats.org/officeDocument/2006/relationships/tags" Target="../tags/tag265.xml"/><Relationship Id="rId4" Type="http://schemas.openxmlformats.org/officeDocument/2006/relationships/tags" Target="../tags/tag217.xml"/><Relationship Id="rId9" Type="http://schemas.openxmlformats.org/officeDocument/2006/relationships/tags" Target="../tags/tag222.xml"/><Relationship Id="rId14" Type="http://schemas.openxmlformats.org/officeDocument/2006/relationships/tags" Target="../tags/tag227.xml"/><Relationship Id="rId22" Type="http://schemas.openxmlformats.org/officeDocument/2006/relationships/tags" Target="../tags/tag235.xml"/><Relationship Id="rId27" Type="http://schemas.openxmlformats.org/officeDocument/2006/relationships/tags" Target="../tags/tag240.xml"/><Relationship Id="rId30" Type="http://schemas.openxmlformats.org/officeDocument/2006/relationships/tags" Target="../tags/tag243.xml"/><Relationship Id="rId35" Type="http://schemas.openxmlformats.org/officeDocument/2006/relationships/tags" Target="../tags/tag248.xml"/><Relationship Id="rId43" Type="http://schemas.openxmlformats.org/officeDocument/2006/relationships/tags" Target="../tags/tag256.xml"/><Relationship Id="rId48" Type="http://schemas.openxmlformats.org/officeDocument/2006/relationships/tags" Target="../tags/tag261.xml"/><Relationship Id="rId8" Type="http://schemas.openxmlformats.org/officeDocument/2006/relationships/tags" Target="../tags/tag221.xml"/><Relationship Id="rId51" Type="http://schemas.openxmlformats.org/officeDocument/2006/relationships/tags" Target="../tags/tag264.xml"/><Relationship Id="rId3" Type="http://schemas.openxmlformats.org/officeDocument/2006/relationships/tags" Target="../tags/tag216.xml"/><Relationship Id="rId12" Type="http://schemas.openxmlformats.org/officeDocument/2006/relationships/tags" Target="../tags/tag225.xml"/><Relationship Id="rId17" Type="http://schemas.openxmlformats.org/officeDocument/2006/relationships/tags" Target="../tags/tag230.xml"/><Relationship Id="rId25" Type="http://schemas.openxmlformats.org/officeDocument/2006/relationships/tags" Target="../tags/tag238.xml"/><Relationship Id="rId33" Type="http://schemas.openxmlformats.org/officeDocument/2006/relationships/tags" Target="../tags/tag246.xml"/><Relationship Id="rId38" Type="http://schemas.openxmlformats.org/officeDocument/2006/relationships/tags" Target="../tags/tag251.xml"/><Relationship Id="rId46" Type="http://schemas.openxmlformats.org/officeDocument/2006/relationships/tags" Target="../tags/tag259.xml"/><Relationship Id="rId20" Type="http://schemas.openxmlformats.org/officeDocument/2006/relationships/tags" Target="../tags/tag233.xml"/><Relationship Id="rId41" Type="http://schemas.openxmlformats.org/officeDocument/2006/relationships/tags" Target="../tags/tag254.xml"/><Relationship Id="rId54" Type="http://schemas.openxmlformats.org/officeDocument/2006/relationships/slideLayout" Target="../slideLayouts/slideLayout2.xml"/><Relationship Id="rId1" Type="http://schemas.openxmlformats.org/officeDocument/2006/relationships/tags" Target="../tags/tag214.xml"/><Relationship Id="rId6" Type="http://schemas.openxmlformats.org/officeDocument/2006/relationships/tags" Target="../tags/tag219.xml"/><Relationship Id="rId15" Type="http://schemas.openxmlformats.org/officeDocument/2006/relationships/tags" Target="../tags/tag228.xml"/><Relationship Id="rId23" Type="http://schemas.openxmlformats.org/officeDocument/2006/relationships/tags" Target="../tags/tag236.xml"/><Relationship Id="rId28" Type="http://schemas.openxmlformats.org/officeDocument/2006/relationships/tags" Target="../tags/tag241.xml"/><Relationship Id="rId36" Type="http://schemas.openxmlformats.org/officeDocument/2006/relationships/tags" Target="../tags/tag249.xml"/><Relationship Id="rId49" Type="http://schemas.openxmlformats.org/officeDocument/2006/relationships/tags" Target="../tags/tag26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tags" Target="../tags/tag274.xml"/><Relationship Id="rId3" Type="http://schemas.openxmlformats.org/officeDocument/2006/relationships/tags" Target="../tags/tag269.xml"/><Relationship Id="rId7" Type="http://schemas.openxmlformats.org/officeDocument/2006/relationships/tags" Target="../tags/tag273.xml"/><Relationship Id="rId2" Type="http://schemas.openxmlformats.org/officeDocument/2006/relationships/tags" Target="../tags/tag268.xml"/><Relationship Id="rId1" Type="http://schemas.openxmlformats.org/officeDocument/2006/relationships/tags" Target="../tags/tag267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70.xml"/><Relationship Id="rId9" Type="http://schemas.openxmlformats.org/officeDocument/2006/relationships/tags" Target="../tags/tag27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5741" y="3740728"/>
            <a:ext cx="9144000" cy="134818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Instructor: Lilian de Greef</a:t>
            </a:r>
            <a:br>
              <a:rPr lang="en-US" sz="2400" dirty="0"/>
            </a:br>
            <a:r>
              <a:rPr lang="en-US" sz="2400" dirty="0"/>
              <a:t>Quarter: Summer 2017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2963" y="1833438"/>
            <a:ext cx="10115550" cy="1655762"/>
          </a:xfrm>
        </p:spPr>
        <p:txBody>
          <a:bodyPr anchor="ctr">
            <a:noAutofit/>
          </a:bodyPr>
          <a:lstStyle/>
          <a:p>
            <a:r>
              <a:rPr lang="en-US" sz="4400" dirty="0"/>
              <a:t>CSE 373: Data Structures and Algorithms</a:t>
            </a:r>
          </a:p>
          <a:p>
            <a:r>
              <a:rPr lang="en-US" sz="3200" dirty="0">
                <a:solidFill>
                  <a:schemeClr val="accent1"/>
                </a:solidFill>
              </a:rPr>
              <a:t>Lecture 10: AVL Trees</a:t>
            </a:r>
          </a:p>
        </p:txBody>
      </p:sp>
    </p:spTree>
    <p:extLst>
      <p:ext uri="{BB962C8B-B14F-4D97-AF65-F5344CB8AC3E}">
        <p14:creationId xmlns:p14="http://schemas.microsoft.com/office/powerpoint/2010/main" val="57225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(Bonus material: etymology)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Invented by Georgy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andis in 1962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126" y="2441445"/>
            <a:ext cx="2878138" cy="4025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13" y="2549129"/>
            <a:ext cx="247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4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AVL Tree </a:t>
            </a:r>
            <a:r>
              <a:rPr lang="en-US" dirty="0"/>
              <a:t>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None/>
            </a:pPr>
            <a:r>
              <a:rPr lang="en-US" sz="2000" dirty="0"/>
              <a:t>An </a:t>
            </a:r>
            <a:r>
              <a:rPr lang="en-US" sz="2000" b="1" dirty="0"/>
              <a:t>AVL tree </a:t>
            </a:r>
            <a:r>
              <a:rPr lang="en-US" sz="2000" dirty="0"/>
              <a:t>is a </a:t>
            </a:r>
            <a:r>
              <a:rPr lang="en-US" sz="2000" i="1" dirty="0">
                <a:solidFill>
                  <a:schemeClr val="accent1"/>
                </a:solidFill>
              </a:rPr>
              <a:t>self-balancing </a:t>
            </a:r>
            <a:r>
              <a:rPr lang="en-US" sz="2000" dirty="0"/>
              <a:t>binary search tree.</a:t>
            </a:r>
          </a:p>
          <a:p>
            <a:pPr marL="457200" indent="-457200">
              <a:buFontTx/>
              <a:buNone/>
            </a:pPr>
            <a:endParaRPr lang="en-US" sz="2000" i="1" dirty="0"/>
          </a:p>
          <a:p>
            <a:pPr marL="457200" indent="-457200">
              <a:buFontTx/>
              <a:buNone/>
            </a:pPr>
            <a:r>
              <a:rPr lang="en-US" sz="2000" i="1" dirty="0"/>
              <a:t>Structural properties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Binary tree </a:t>
            </a:r>
            <a:r>
              <a:rPr lang="en-US" sz="2000" dirty="0"/>
              <a:t>property (same as BST)</a:t>
            </a:r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Order</a:t>
            </a:r>
            <a:r>
              <a:rPr lang="en-US" sz="2000" dirty="0"/>
              <a:t> property </a:t>
            </a:r>
            <a:r>
              <a:rPr lang="en-US" sz="2000" dirty="0">
                <a:sym typeface="Symbol" pitchFamily="18" charset="2"/>
              </a:rPr>
              <a:t>(same as for BST)</a:t>
            </a:r>
            <a:br>
              <a:rPr lang="en-US" sz="2000" dirty="0">
                <a:sym typeface="Symbol" pitchFamily="18" charset="2"/>
              </a:rPr>
            </a:br>
            <a:endParaRPr lang="en-US" sz="2000" dirty="0"/>
          </a:p>
          <a:p>
            <a:pPr marL="838200" lvl="1" indent="-381000">
              <a:buFontTx/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where </a:t>
            </a:r>
            <a:r>
              <a:rPr lang="en-US" sz="2000" b="1" dirty="0">
                <a:solidFill>
                  <a:srgbClr val="FF0000"/>
                </a:solidFill>
              </a:rPr>
              <a:t>balance</a:t>
            </a:r>
            <a:r>
              <a:rPr lang="en-US" sz="2000" dirty="0">
                <a:solidFill>
                  <a:srgbClr val="FF0000"/>
                </a:solidFill>
              </a:rPr>
              <a:t>(</a:t>
            </a:r>
            <a:r>
              <a:rPr lang="en-US" sz="2000" i="1" dirty="0">
                <a:solidFill>
                  <a:srgbClr val="FF0000"/>
                </a:solidFill>
              </a:rPr>
              <a:t>node</a:t>
            </a:r>
            <a:r>
              <a:rPr lang="en-US" sz="2000" dirty="0">
                <a:solidFill>
                  <a:srgbClr val="FF0000"/>
                </a:solidFill>
              </a:rPr>
              <a:t>) </a:t>
            </a:r>
            <a:r>
              <a:rPr lang="en-US" sz="2000" dirty="0"/>
              <a:t>= height(</a:t>
            </a:r>
            <a:r>
              <a:rPr lang="en-US" sz="2000" i="1" dirty="0" err="1"/>
              <a:t>node</a:t>
            </a:r>
            <a:r>
              <a:rPr lang="en-US" sz="2000" dirty="0" err="1"/>
              <a:t>.left</a:t>
            </a:r>
            <a:r>
              <a:rPr lang="en-US" sz="2000" dirty="0"/>
              <a:t>) – height(</a:t>
            </a:r>
            <a:r>
              <a:rPr lang="en-US" sz="2000" i="1" dirty="0" err="1"/>
              <a:t>node</a:t>
            </a:r>
            <a:r>
              <a:rPr lang="en-US" sz="2000" dirty="0" err="1"/>
              <a:t>.right</a:t>
            </a:r>
            <a:r>
              <a:rPr lang="en-US" sz="2000" dirty="0"/>
              <a:t>)</a:t>
            </a:r>
            <a:endParaRPr lang="en-US" sz="2000" dirty="0">
              <a:solidFill>
                <a:schemeClr val="accent2"/>
              </a:solidFill>
            </a:endParaRPr>
          </a:p>
          <a:p>
            <a:pPr marL="838200" lvl="1" indent="-381000">
              <a:buFontTx/>
              <a:buNone/>
            </a:pPr>
            <a:endParaRPr lang="en-US" sz="2000" dirty="0"/>
          </a:p>
          <a:p>
            <a:pPr marL="838200" lvl="1" indent="-381000">
              <a:buFontTx/>
              <a:buNone/>
            </a:pPr>
            <a:r>
              <a:rPr lang="en-US" sz="2000" dirty="0"/>
              <a:t>Result: </a:t>
            </a:r>
            <a:r>
              <a:rPr lang="en-US" sz="2000" b="1" dirty="0">
                <a:solidFill>
                  <a:schemeClr val="accent1"/>
                </a:solidFill>
              </a:rPr>
              <a:t>Worst-case</a:t>
            </a:r>
            <a:r>
              <a:rPr lang="en-US" sz="2000" dirty="0">
                <a:solidFill>
                  <a:schemeClr val="accent1"/>
                </a:solidFill>
              </a:rPr>
              <a:t> depth is</a:t>
            </a:r>
            <a:endParaRPr lang="en-US" sz="2000" b="1" dirty="0">
              <a:solidFill>
                <a:schemeClr val="accent1"/>
              </a:solidFill>
              <a:latin typeface="Courier New" pitchFamily="49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9216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Is this an AVL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94043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5916343" y="1939096"/>
            <a:ext cx="5320628" cy="4124396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858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Is this an AVL Tree?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822199" y="1544693"/>
            <a:ext cx="4978400" cy="49132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 dirty="0"/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000"/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47156" cy="4351338"/>
          </a:xfrm>
        </p:spPr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accent1"/>
                </a:solidFill>
              </a:rPr>
              <a:t>Balance Condition:</a:t>
            </a:r>
            <a:br>
              <a:rPr lang="en-US" sz="2000" dirty="0">
                <a:solidFill>
                  <a:srgbClr val="0000FF"/>
                </a:solidFill>
              </a:rPr>
            </a:br>
            <a:r>
              <a:rPr lang="en-US" sz="2000" dirty="0"/>
              <a:t>balance of every node is between -1 and 1</a:t>
            </a:r>
            <a:br>
              <a:rPr lang="en-US" sz="2000" dirty="0"/>
            </a:br>
            <a:br>
              <a:rPr lang="en-US" sz="1800" dirty="0"/>
            </a:br>
            <a:r>
              <a:rPr lang="en-US" sz="1800" dirty="0"/>
              <a:t>where balance(</a:t>
            </a:r>
            <a:r>
              <a:rPr lang="en-US" sz="1800" i="1" dirty="0"/>
              <a:t>node</a:t>
            </a:r>
            <a:r>
              <a:rPr lang="en-US" sz="1800" dirty="0"/>
              <a:t>) = </a:t>
            </a:r>
            <a:br>
              <a:rPr lang="en-US" sz="1800" dirty="0"/>
            </a:br>
            <a:r>
              <a:rPr lang="en-US" sz="1800" dirty="0"/>
              <a:t>	height(</a:t>
            </a:r>
            <a:r>
              <a:rPr lang="en-US" sz="1800" i="1" dirty="0" err="1"/>
              <a:t>node</a:t>
            </a:r>
            <a:r>
              <a:rPr lang="en-US" sz="1800" dirty="0" err="1"/>
              <a:t>.left</a:t>
            </a:r>
            <a:r>
              <a:rPr lang="en-US" sz="1800" dirty="0"/>
              <a:t>) – height(</a:t>
            </a:r>
            <a:r>
              <a:rPr lang="en-US" sz="1800" i="1" dirty="0" err="1"/>
              <a:t>node</a:t>
            </a:r>
            <a:r>
              <a:rPr lang="en-US" sz="1800" dirty="0" err="1"/>
              <a:t>.right</a:t>
            </a:r>
            <a:r>
              <a:rPr lang="en-US" sz="1800" dirty="0"/>
              <a:t>)</a:t>
            </a: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9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Good News:</a:t>
            </a:r>
          </a:p>
          <a:p>
            <a:pPr>
              <a:buNone/>
            </a:pPr>
            <a:r>
              <a:rPr lang="en-US" dirty="0"/>
              <a:t>Because height of AVL tree is O(log(n)), then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endParaRPr lang="en-US" dirty="0"/>
          </a:p>
          <a:p>
            <a:pPr>
              <a:buNone/>
            </a:pPr>
            <a:endParaRPr lang="en-US" sz="1100" dirty="0"/>
          </a:p>
          <a:p>
            <a:pPr>
              <a:buNone/>
            </a:pPr>
            <a:endParaRPr lang="en-US" sz="1100" dirty="0"/>
          </a:p>
          <a:p>
            <a:pPr>
              <a:buNone/>
            </a:pPr>
            <a:r>
              <a:rPr lang="en-US" dirty="0"/>
              <a:t>But as we insert and delete elements, we need to:</a:t>
            </a:r>
          </a:p>
        </p:txBody>
      </p:sp>
    </p:spTree>
    <p:extLst>
      <p:ext uri="{BB962C8B-B14F-4D97-AF65-F5344CB8AC3E}">
        <p14:creationId xmlns:p14="http://schemas.microsoft.com/office/powerpoint/2010/main" val="2011096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cxnSp>
        <p:nvCxnSpPr>
          <p:cNvPr id="4" name="AutoShape 2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4527511" y="2504068"/>
            <a:ext cx="1201691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5" name="Oval 5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61664" y="3292104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20</a:t>
            </a:r>
          </a:p>
        </p:txBody>
      </p:sp>
      <p:sp>
        <p:nvSpPr>
          <p:cNvPr id="6" name="Oval 6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321360" y="448623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9</a:t>
            </a:r>
          </a:p>
        </p:txBody>
      </p:sp>
      <p:sp>
        <p:nvSpPr>
          <p:cNvPr id="7" name="Oval 7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1823147" y="448623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Oval 8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4819573" y="4451111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15</a:t>
            </a:r>
          </a:p>
        </p:txBody>
      </p:sp>
      <p:sp>
        <p:nvSpPr>
          <p:cNvPr id="9" name="Oval 9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2572254" y="32569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" name="Oval 10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4070466" y="2027733"/>
            <a:ext cx="535076" cy="52682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10</a:t>
            </a:r>
          </a:p>
        </p:txBody>
      </p:sp>
      <p:cxnSp>
        <p:nvCxnSpPr>
          <p:cNvPr id="11" name="AutoShape 11"/>
          <p:cNvCxnSpPr>
            <a:cxnSpLocks noChangeShapeType="1"/>
          </p:cNvCxnSpPr>
          <p:nvPr>
            <p:custDataLst>
              <p:tags r:id="rId8"/>
            </p:custDataLst>
          </p:nvPr>
        </p:nvCxnSpPr>
        <p:spPr bwMode="auto">
          <a:xfrm flipH="1">
            <a:off x="2839792" y="2504068"/>
            <a:ext cx="1308707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12"/>
          <p:cNvCxnSpPr>
            <a:cxnSpLocks noChangeShapeType="1"/>
          </p:cNvCxnSpPr>
          <p:nvPr>
            <p:custDataLst>
              <p:tags r:id="rId9"/>
            </p:custDataLst>
          </p:nvPr>
        </p:nvCxnSpPr>
        <p:spPr bwMode="auto">
          <a:xfrm flipH="1">
            <a:off x="5087111" y="3768439"/>
            <a:ext cx="452586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3" name="AutoShape 13"/>
          <p:cNvCxnSpPr>
            <a:cxnSpLocks noChangeShapeType="1"/>
          </p:cNvCxnSpPr>
          <p:nvPr>
            <p:custDataLst>
              <p:tags r:id="rId10"/>
            </p:custDataLst>
          </p:nvPr>
        </p:nvCxnSpPr>
        <p:spPr bwMode="auto">
          <a:xfrm flipH="1">
            <a:off x="2090685" y="3733318"/>
            <a:ext cx="55960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4" name="AutoShape 14"/>
          <p:cNvCxnSpPr>
            <a:cxnSpLocks noChangeShapeType="1"/>
          </p:cNvCxnSpPr>
          <p:nvPr>
            <p:custDataLst>
              <p:tags r:id="rId11"/>
            </p:custDataLst>
          </p:nvPr>
        </p:nvCxnSpPr>
        <p:spPr bwMode="auto">
          <a:xfrm>
            <a:off x="3029298" y="3733318"/>
            <a:ext cx="559600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5" name="Oval 15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6210770" y="4451111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30</a:t>
            </a:r>
          </a:p>
        </p:txBody>
      </p:sp>
      <p:sp>
        <p:nvSpPr>
          <p:cNvPr id="16" name="Oval 16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47634" y="57154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17</a:t>
            </a:r>
          </a:p>
        </p:txBody>
      </p:sp>
      <p:sp>
        <p:nvSpPr>
          <p:cNvPr id="17" name="Oval 17"/>
          <p:cNvSpPr>
            <a:spLocks noChangeAspect="1" noChangeArrowheads="1"/>
          </p:cNvSpPr>
          <p:nvPr>
            <p:custDataLst>
              <p:tags r:id="rId14"/>
            </p:custDataLst>
          </p:nvPr>
        </p:nvSpPr>
        <p:spPr bwMode="auto">
          <a:xfrm>
            <a:off x="2786284" y="5715483"/>
            <a:ext cx="535076" cy="526821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400" dirty="0"/>
              <a:t>7</a:t>
            </a:r>
          </a:p>
        </p:txBody>
      </p:sp>
      <p:cxnSp>
        <p:nvCxnSpPr>
          <p:cNvPr id="18" name="AutoShape 18"/>
          <p:cNvCxnSpPr>
            <a:cxnSpLocks noChangeShapeType="1"/>
          </p:cNvCxnSpPr>
          <p:nvPr>
            <p:custDataLst>
              <p:tags r:id="rId15"/>
            </p:custDataLst>
          </p:nvPr>
        </p:nvCxnSpPr>
        <p:spPr bwMode="auto">
          <a:xfrm flipH="1">
            <a:off x="3053822" y="4962568"/>
            <a:ext cx="345571" cy="726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9" name="AutoShape 19"/>
          <p:cNvCxnSpPr>
            <a:cxnSpLocks noChangeShapeType="1"/>
          </p:cNvCxnSpPr>
          <p:nvPr>
            <p:custDataLst>
              <p:tags r:id="rId16"/>
            </p:custDataLst>
          </p:nvPr>
        </p:nvCxnSpPr>
        <p:spPr bwMode="auto">
          <a:xfrm>
            <a:off x="5276618" y="4927446"/>
            <a:ext cx="238554" cy="76169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0" name="AutoShape 20"/>
          <p:cNvCxnSpPr>
            <a:cxnSpLocks noChangeShapeType="1"/>
          </p:cNvCxnSpPr>
          <p:nvPr>
            <p:custDataLst>
              <p:tags r:id="rId17"/>
            </p:custDataLst>
          </p:nvPr>
        </p:nvCxnSpPr>
        <p:spPr bwMode="auto">
          <a:xfrm>
            <a:off x="5918709" y="3768439"/>
            <a:ext cx="559600" cy="656331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1" name="Text Box 21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600199" y="4113068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2" name="Text Box 22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2563336" y="5272075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3" name="Text Box 23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559761" y="5294026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ext Box 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22898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ext Box 25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4605542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" name="Text Box 26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3633488" y="4029654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" name="Text Box 27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2242290" y="2870647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8" name="Text Box 28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880807" y="2870647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9" name="Text Box 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856436" y="1584325"/>
            <a:ext cx="340158" cy="461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037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operations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AVL</a:t>
            </a:r>
            <a:r>
              <a:rPr lang="en-US" b="1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Same as usual BST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</a:p>
          <a:p>
            <a:endParaRPr lang="en-US" sz="1600" dirty="0"/>
          </a:p>
          <a:p>
            <a:r>
              <a:rPr lang="en-US" dirty="0">
                <a:solidFill>
                  <a:schemeClr val="accent1"/>
                </a:solidFill>
              </a:rPr>
              <a:t>AVL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sz="1600" dirty="0"/>
          </a:p>
          <a:p>
            <a:r>
              <a:rPr lang="en-US" dirty="0"/>
              <a:t>AVL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“easy way” is lazy deletion</a:t>
            </a:r>
          </a:p>
          <a:p>
            <a:pPr lvl="1"/>
            <a:r>
              <a:rPr lang="en-US" dirty="0"/>
              <a:t>Otherwise, do the deletion and then check for several imbalance cases (we will skip this)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bldLvl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6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3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Insert(</a:t>
            </a:r>
            <a:r>
              <a:rPr lang="en-US" kern="0" dirty="0">
                <a:solidFill>
                  <a:schemeClr val="accent2"/>
                </a:solidFill>
              </a:rPr>
              <a:t>1</a:t>
            </a:r>
            <a:r>
              <a:rPr lang="en-US" kern="0" dirty="0"/>
              <a:t>)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Third insertion</a:t>
            </a:r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endParaRPr lang="en-US" kern="0" dirty="0"/>
          </a:p>
          <a:p>
            <a:pPr marL="342900" lvl="0" indent="-34290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/>
            </a:pPr>
            <a:r>
              <a:rPr lang="en-US" kern="0" dirty="0"/>
              <a:t>What’s the only way to fix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88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Fix: Apply “Single Rotation”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17352" cy="4351338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Single rotation: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The basic operation we’ll use to rebalance</a:t>
            </a:r>
          </a:p>
          <a:p>
            <a:pPr lvl="1"/>
            <a:r>
              <a:rPr lang="en-US" dirty="0"/>
              <a:t>Move child of unbalanced node into parent position</a:t>
            </a:r>
          </a:p>
          <a:p>
            <a:pPr lvl="1"/>
            <a:r>
              <a:rPr lang="en-US" dirty="0"/>
              <a:t>Parent becomes the “other” child (always okay in a BST!)</a:t>
            </a:r>
          </a:p>
          <a:p>
            <a:pPr lvl="1"/>
            <a:r>
              <a:rPr lang="en-US" dirty="0"/>
              <a:t>Other subtrees move in only way BST allows (we’ll see in generalized example)</a:t>
            </a:r>
          </a:p>
        </p:txBody>
      </p:sp>
      <p:sp>
        <p:nvSpPr>
          <p:cNvPr id="8" name="Oval 4" descr="50%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8184516" y="3881421"/>
            <a:ext cx="487363" cy="487363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sp>
        <p:nvSpPr>
          <p:cNvPr id="9" name="Oval 5" descr="50%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330440" y="4948221"/>
            <a:ext cx="488950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  <p:sp>
        <p:nvSpPr>
          <p:cNvPr id="10" name="Oval 6" descr="50%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006841" y="4948221"/>
            <a:ext cx="487363" cy="487363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cxnSp>
        <p:nvCxnSpPr>
          <p:cNvPr id="11" name="AutoShape 7"/>
          <p:cNvCxnSpPr>
            <a:cxnSpLocks noChangeAspect="1" noChangeShapeType="1"/>
            <a:stCxn id="8" idx="3"/>
            <a:endCxn id="9" idx="0"/>
          </p:cNvCxnSpPr>
          <p:nvPr>
            <p:custDataLst>
              <p:tags r:id="rId4"/>
            </p:custDataLst>
          </p:nvPr>
        </p:nvCxnSpPr>
        <p:spPr bwMode="auto">
          <a:xfrm rot="5400000">
            <a:off x="7589997" y="4282330"/>
            <a:ext cx="650810" cy="68097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12" name="AutoShape 8"/>
          <p:cNvCxnSpPr>
            <a:cxnSpLocks noChangeAspect="1" noChangeShapeType="1"/>
            <a:stCxn id="8" idx="5"/>
            <a:endCxn id="10" idx="0"/>
          </p:cNvCxnSpPr>
          <p:nvPr>
            <p:custDataLst>
              <p:tags r:id="rId5"/>
            </p:custDataLst>
          </p:nvPr>
        </p:nvCxnSpPr>
        <p:spPr bwMode="auto">
          <a:xfrm rot="16200000" flipH="1">
            <a:off x="8600108" y="4297807"/>
            <a:ext cx="650810" cy="65001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6" name="AutoShape 12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5714366" y="4338620"/>
            <a:ext cx="854075" cy="304800"/>
          </a:xfrm>
          <a:prstGeom prst="rightArrow">
            <a:avLst>
              <a:gd name="adj1" fmla="val 50000"/>
              <a:gd name="adj2" fmla="val 70052"/>
            </a:avLst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Oval 13" descr="50%"/>
          <p:cNvSpPr>
            <a:spLocks noChangeAspect="1" noChangeArrowheads="1"/>
          </p:cNvSpPr>
          <p:nvPr>
            <p:custDataLst>
              <p:tags r:id="rId7"/>
            </p:custDataLst>
          </p:nvPr>
        </p:nvSpPr>
        <p:spPr bwMode="auto">
          <a:xfrm>
            <a:off x="4547384" y="3944980"/>
            <a:ext cx="488950" cy="488950"/>
          </a:xfrm>
          <a:prstGeom prst="ellipse">
            <a:avLst/>
          </a:prstGeom>
          <a:pattFill prst="pct50">
            <a:fgClr>
              <a:srgbClr val="0000FF"/>
            </a:fgClr>
            <a:bgClr>
              <a:schemeClr val="bg1"/>
            </a:bgClr>
          </a:pattFill>
          <a:ln w="38100">
            <a:solidFill>
              <a:srgbClr val="0000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6</a:t>
            </a:r>
          </a:p>
        </p:txBody>
      </p:sp>
      <p:sp>
        <p:nvSpPr>
          <p:cNvPr id="18" name="Oval 14" descr="50%"/>
          <p:cNvSpPr>
            <a:spLocks noChangeAspect="1" noChangeArrowheads="1"/>
          </p:cNvSpPr>
          <p:nvPr>
            <p:custDataLst>
              <p:tags r:id="rId8"/>
            </p:custDataLst>
          </p:nvPr>
        </p:nvSpPr>
        <p:spPr bwMode="auto">
          <a:xfrm>
            <a:off x="3709184" y="4738730"/>
            <a:ext cx="488950" cy="488950"/>
          </a:xfrm>
          <a:prstGeom prst="ellipse">
            <a:avLst/>
          </a:prstGeom>
          <a:pattFill prst="pct50">
            <a:fgClr>
              <a:srgbClr val="008000"/>
            </a:fgClr>
            <a:bgClr>
              <a:schemeClr val="bg1"/>
            </a:bgClr>
          </a:pattFill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3</a:t>
            </a:r>
          </a:p>
        </p:txBody>
      </p:sp>
      <p:cxnSp>
        <p:nvCxnSpPr>
          <p:cNvPr id="20" name="AutoShape 16"/>
          <p:cNvCxnSpPr>
            <a:cxnSpLocks noChangeAspect="1" noChangeShapeType="1"/>
            <a:stCxn id="18" idx="3"/>
          </p:cNvCxnSpPr>
          <p:nvPr>
            <p:custDataLst>
              <p:tags r:id="rId9"/>
            </p:custDataLst>
          </p:nvPr>
        </p:nvCxnSpPr>
        <p:spPr bwMode="auto">
          <a:xfrm rot="5400000">
            <a:off x="3396279" y="5156075"/>
            <a:ext cx="384510" cy="3845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21" name="AutoShape 17"/>
          <p:cNvCxnSpPr>
            <a:cxnSpLocks noChangeAspect="1" noChangeShapeType="1"/>
            <a:stCxn id="17" idx="3"/>
            <a:endCxn id="18" idx="7"/>
          </p:cNvCxnSpPr>
          <p:nvPr>
            <p:custDataLst>
              <p:tags r:id="rId10"/>
            </p:custDataLst>
          </p:nvPr>
        </p:nvCxnSpPr>
        <p:spPr bwMode="auto">
          <a:xfrm flipH="1">
            <a:off x="4126529" y="4362325"/>
            <a:ext cx="492460" cy="44801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25" name="Text Box 2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370734" y="3852752"/>
            <a:ext cx="225255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/>
              <a:t>AVL Property violated at node 6</a:t>
            </a:r>
          </a:p>
        </p:txBody>
      </p:sp>
      <p:sp>
        <p:nvSpPr>
          <p:cNvPr id="34" name="Oval 5" descr="50%"/>
          <p:cNvSpPr>
            <a:spLocks noChangeAspect="1" noChangeArrowheads="1"/>
          </p:cNvSpPr>
          <p:nvPr>
            <p:custDataLst>
              <p:tags r:id="rId12"/>
            </p:custDataLst>
          </p:nvPr>
        </p:nvSpPr>
        <p:spPr bwMode="auto">
          <a:xfrm>
            <a:off x="3010684" y="5500731"/>
            <a:ext cx="488950" cy="487363"/>
          </a:xfrm>
          <a:prstGeom prst="ellipse">
            <a:avLst/>
          </a:prstGeom>
          <a:pattFill prst="pct50">
            <a:fgClr>
              <a:srgbClr val="CC9900"/>
            </a:fgClr>
            <a:bgClr>
              <a:srgbClr val="FFFFFF"/>
            </a:bgClr>
          </a:pattFill>
          <a:ln w="38100">
            <a:solidFill>
              <a:srgbClr val="CC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2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21192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25" grpId="0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Rotations: Generalized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  <a:p>
            <a:r>
              <a:rPr lang="en-US" dirty="0"/>
              <a:t>BSTs continued (this time, bringing</a:t>
            </a:r>
          </a:p>
          <a:p>
            <a:pPr lvl="1"/>
            <a:r>
              <a:rPr lang="en-US" dirty="0" err="1"/>
              <a:t>buildTree</a:t>
            </a:r>
            <a:endParaRPr lang="en-US" dirty="0"/>
          </a:p>
          <a:p>
            <a:pPr lvl="1"/>
            <a:r>
              <a:rPr lang="en-US" dirty="0"/>
              <a:t>Balance Conditions</a:t>
            </a:r>
          </a:p>
          <a:p>
            <a:pPr lvl="1"/>
            <a:r>
              <a:rPr lang="en-US" dirty="0"/>
              <a:t>AVL Trees</a:t>
            </a:r>
          </a:p>
          <a:p>
            <a:pPr lvl="1"/>
            <a:r>
              <a:rPr lang="en-US" dirty="0"/>
              <a:t>Tree rotations</a:t>
            </a:r>
          </a:p>
        </p:txBody>
      </p:sp>
    </p:spTree>
    <p:extLst>
      <p:ext uri="{BB962C8B-B14F-4D97-AF65-F5344CB8AC3E}">
        <p14:creationId xmlns:p14="http://schemas.microsoft.com/office/powerpoint/2010/main" val="16521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2601856" y="1573519"/>
            <a:ext cx="5675923" cy="4433356"/>
            <a:chOff x="2601856" y="1573519"/>
            <a:chExt cx="5675923" cy="4433356"/>
          </a:xfrm>
        </p:grpSpPr>
        <p:sp>
          <p:nvSpPr>
            <p:cNvPr id="5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2" name="AutoShape 1034"/>
            <p:cNvCxnSpPr>
              <a:cxnSpLocks noChangeShapeType="1"/>
              <a:stCxn id="10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3" name="AutoShape 1035"/>
            <p:cNvCxnSpPr>
              <a:cxnSpLocks noChangeShapeType="1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15" name="AutoShape 1037"/>
            <p:cNvCxnSpPr>
              <a:cxnSpLocks noChangeShapeType="1"/>
              <a:endCxn id="6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6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17" name="AutoShape 1039"/>
            <p:cNvCxnSpPr>
              <a:cxnSpLocks noChangeShapeType="1"/>
              <a:stCxn id="6" idx="3"/>
              <a:endCxn id="16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8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19" name="AutoShape 1046"/>
            <p:cNvCxnSpPr>
              <a:cxnSpLocks noChangeShapeType="1"/>
              <a:stCxn id="6" idx="5"/>
              <a:endCxn id="18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0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21" name="AutoShape 1036"/>
            <p:cNvCxnSpPr>
              <a:cxnSpLocks noChangeShapeType="1"/>
              <a:endCxn id="20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22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23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26" name="AutoShape 1046"/>
            <p:cNvCxnSpPr>
              <a:cxnSpLocks noChangeShapeType="1"/>
              <a:stCxn id="7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8" name="AutoShape 1039"/>
            <p:cNvCxnSpPr>
              <a:cxnSpLocks noChangeShapeType="1"/>
              <a:stCxn id="7" idx="3"/>
              <a:endCxn id="23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5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957504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6347193" y="2880165"/>
            <a:ext cx="2017801" cy="1990340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/>
          <p:cNvSpPr/>
          <p:nvPr/>
        </p:nvSpPr>
        <p:spPr>
          <a:xfrm>
            <a:off x="4178841" y="4088996"/>
            <a:ext cx="1800739" cy="2006397"/>
          </a:xfrm>
          <a:prstGeom prst="triangle">
            <a:avLst/>
          </a:prstGeom>
          <a:solidFill>
            <a:srgbClr val="D2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riangle 2"/>
          <p:cNvSpPr/>
          <p:nvPr/>
        </p:nvSpPr>
        <p:spPr>
          <a:xfrm>
            <a:off x="2406415" y="4004841"/>
            <a:ext cx="1868771" cy="2090552"/>
          </a:xfrm>
          <a:prstGeom prst="triangle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grpSp>
        <p:nvGrpSpPr>
          <p:cNvPr id="29" name="Group 28"/>
          <p:cNvGrpSpPr/>
          <p:nvPr/>
        </p:nvGrpSpPr>
        <p:grpSpPr>
          <a:xfrm>
            <a:off x="2601856" y="1573519"/>
            <a:ext cx="5675923" cy="4433356"/>
            <a:chOff x="2601856" y="1573519"/>
            <a:chExt cx="5675923" cy="4433356"/>
          </a:xfrm>
        </p:grpSpPr>
        <p:sp>
          <p:nvSpPr>
            <p:cNvPr id="30" name="Oval 1027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7767524" y="433353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30</a:t>
              </a:r>
            </a:p>
          </p:txBody>
        </p:sp>
        <p:sp>
          <p:nvSpPr>
            <p:cNvPr id="31" name="Oval 1028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848654" y="436149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sp>
          <p:nvSpPr>
            <p:cNvPr id="32" name="Oval 1029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084209" y="4314581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33" name="Oval 1030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088536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23</a:t>
              </a:r>
            </a:p>
          </p:txBody>
        </p:sp>
        <p:sp>
          <p:nvSpPr>
            <p:cNvPr id="34" name="Oval 1031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039743" y="3145520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/>
                <a:t>5</a:t>
              </a:r>
            </a:p>
          </p:txBody>
        </p:sp>
        <p:sp>
          <p:nvSpPr>
            <p:cNvPr id="35" name="Oval 1032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5433253" y="196770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12</a:t>
              </a:r>
            </a:p>
          </p:txBody>
        </p:sp>
        <p:cxnSp>
          <p:nvCxnSpPr>
            <p:cNvPr id="36" name="AutoShape 1033"/>
            <p:cNvCxnSpPr>
              <a:cxnSpLocks noChangeShapeType="1"/>
              <a:stCxn id="37" idx="3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294871" y="2402171"/>
              <a:ext cx="1213107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7" name="AutoShape 1034"/>
            <p:cNvCxnSpPr>
              <a:cxnSpLocks noChangeShapeType="1"/>
              <a:stCxn id="37" idx="5"/>
            </p:cNvCxnSpPr>
            <p:nvPr>
              <p:custDataLst>
                <p:tags r:id="rId8"/>
              </p:custDataLst>
            </p:nvPr>
          </p:nvCxnSpPr>
          <p:spPr bwMode="auto">
            <a:xfrm>
              <a:off x="5868783" y="2402171"/>
              <a:ext cx="1474880" cy="74334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8" name="AutoShape 1035"/>
            <p:cNvCxnSpPr>
              <a:cxnSpLocks noChangeShapeType="1"/>
              <a:endCxn id="32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7524066" y="3579988"/>
              <a:ext cx="498586" cy="753542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39" name="AutoShape 1036"/>
            <p:cNvCxnSpPr>
              <a:cxnSpLocks noChangeShapeType="1"/>
              <a:stCxn id="36" idx="3"/>
              <a:endCxn id="34" idx="0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3339337" y="3579987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7"/>
            <p:cNvCxnSpPr>
              <a:cxnSpLocks noChangeShapeType="1"/>
              <a:endCxn id="33" idx="0"/>
            </p:cNvCxnSpPr>
            <p:nvPr>
              <p:custDataLst>
                <p:tags r:id="rId11"/>
              </p:custDataLst>
            </p:nvPr>
          </p:nvCxnSpPr>
          <p:spPr bwMode="auto">
            <a:xfrm>
              <a:off x="4481041" y="3616207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1" name="Oval 1038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439116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cxnSp>
          <p:nvCxnSpPr>
            <p:cNvPr id="42" name="AutoShape 1039"/>
            <p:cNvCxnSpPr>
              <a:cxnSpLocks noChangeShapeType="1"/>
              <a:stCxn id="33" idx="3"/>
              <a:endCxn id="43" idx="0"/>
            </p:cNvCxnSpPr>
            <p:nvPr>
              <p:custDataLst>
                <p:tags r:id="rId13"/>
              </p:custDataLst>
            </p:nvPr>
          </p:nvCxnSpPr>
          <p:spPr bwMode="auto">
            <a:xfrm flipH="1">
              <a:off x="4646297" y="4795962"/>
              <a:ext cx="277082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3" name="Oval 104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5358909" y="549786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10</a:t>
              </a:r>
            </a:p>
          </p:txBody>
        </p:sp>
        <p:cxnSp>
          <p:nvCxnSpPr>
            <p:cNvPr id="44" name="AutoShape 1046"/>
            <p:cNvCxnSpPr>
              <a:cxnSpLocks noChangeShapeType="1"/>
              <a:stCxn id="33" idx="5"/>
              <a:endCxn id="45" idx="0"/>
            </p:cNvCxnSpPr>
            <p:nvPr>
              <p:custDataLst>
                <p:tags r:id="rId15"/>
              </p:custDataLst>
            </p:nvPr>
          </p:nvCxnSpPr>
          <p:spPr bwMode="auto">
            <a:xfrm>
              <a:off x="5284184" y="4795962"/>
              <a:ext cx="329853" cy="701903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5" name="Oval 1030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553048" y="4364409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18</a:t>
              </a:r>
            </a:p>
          </p:txBody>
        </p:sp>
        <p:cxnSp>
          <p:nvCxnSpPr>
            <p:cNvPr id="46" name="AutoShape 1036"/>
            <p:cNvCxnSpPr>
              <a:cxnSpLocks noChangeShapeType="1"/>
              <a:endCxn id="47" idx="0"/>
            </p:cNvCxnSpPr>
            <p:nvPr>
              <p:custDataLst>
                <p:tags r:id="rId17"/>
              </p:custDataLst>
            </p:nvPr>
          </p:nvCxnSpPr>
          <p:spPr bwMode="auto">
            <a:xfrm flipH="1">
              <a:off x="6808176" y="3654530"/>
              <a:ext cx="403116" cy="709879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7" name="Oval 1030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21482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48" name="Oval 103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856" y="5467715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</a:t>
              </a:r>
            </a:p>
          </p:txBody>
        </p:sp>
        <p:cxnSp>
          <p:nvCxnSpPr>
            <p:cNvPr id="49" name="AutoShape 1046"/>
            <p:cNvCxnSpPr>
              <a:cxnSpLocks noChangeShapeType="1"/>
              <a:stCxn id="34" idx="5"/>
            </p:cNvCxnSpPr>
            <p:nvPr>
              <p:custDataLst>
                <p:tags r:id="rId20"/>
              </p:custDataLst>
            </p:nvPr>
          </p:nvCxnSpPr>
          <p:spPr bwMode="auto">
            <a:xfrm>
              <a:off x="3519739" y="4749048"/>
              <a:ext cx="249731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0" name="AutoShape 1039"/>
            <p:cNvCxnSpPr>
              <a:cxnSpLocks noChangeShapeType="1"/>
              <a:stCxn id="34" idx="3"/>
              <a:endCxn id="50" idx="0"/>
            </p:cNvCxnSpPr>
            <p:nvPr>
              <p:custDataLst>
                <p:tags r:id="rId21"/>
              </p:custDataLst>
            </p:nvPr>
          </p:nvCxnSpPr>
          <p:spPr bwMode="auto">
            <a:xfrm flipH="1">
              <a:off x="2856984" y="4749048"/>
              <a:ext cx="301950" cy="718667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51" name="AutoShape 1033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688380" y="157351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429204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riangle 26"/>
          <p:cNvSpPr/>
          <p:nvPr/>
        </p:nvSpPr>
        <p:spPr>
          <a:xfrm>
            <a:off x="6505588" y="314552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4294872" y="4314581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2533697" y="4314581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57" name="Oval 1031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4039743" y="3145520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/>
              <a:t>5</a:t>
            </a:r>
          </a:p>
        </p:txBody>
      </p:sp>
      <p:sp>
        <p:nvSpPr>
          <p:cNvPr id="58" name="Oval 1032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5433253" y="1967704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cxnSp>
        <p:nvCxnSpPr>
          <p:cNvPr id="59" name="AutoShape 1033"/>
          <p:cNvCxnSpPr>
            <a:cxnSpLocks noChangeShapeType="1"/>
            <a:stCxn id="60" idx="3"/>
            <a:endCxn id="59" idx="0"/>
          </p:cNvCxnSpPr>
          <p:nvPr>
            <p:custDataLst>
              <p:tags r:id="rId3"/>
            </p:custDataLst>
          </p:nvPr>
        </p:nvCxnSpPr>
        <p:spPr bwMode="auto">
          <a:xfrm flipH="1">
            <a:off x="4294871" y="2402171"/>
            <a:ext cx="1213107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0" name="AutoShape 1034"/>
          <p:cNvCxnSpPr>
            <a:cxnSpLocks noChangeShapeType="1"/>
            <a:stCxn id="60" idx="5"/>
          </p:cNvCxnSpPr>
          <p:nvPr>
            <p:custDataLst>
              <p:tags r:id="rId4"/>
            </p:custDataLst>
          </p:nvPr>
        </p:nvCxnSpPr>
        <p:spPr bwMode="auto">
          <a:xfrm>
            <a:off x="5868783" y="2402171"/>
            <a:ext cx="147488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2" name="AutoShape 1036"/>
          <p:cNvCxnSpPr>
            <a:cxnSpLocks noChangeShapeType="1"/>
            <a:stCxn id="59" idx="3"/>
            <a:endCxn id="57" idx="0"/>
          </p:cNvCxnSpPr>
          <p:nvPr>
            <p:custDataLst>
              <p:tags r:id="rId5"/>
            </p:custDataLst>
          </p:nvPr>
        </p:nvCxnSpPr>
        <p:spPr bwMode="auto">
          <a:xfrm flipH="1">
            <a:off x="3339337" y="3579987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3" name="AutoShape 1037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4481041" y="3616207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74" name="AutoShape 1033"/>
          <p:cNvCxnSpPr>
            <a:cxnSpLocks noChangeShapeType="1"/>
          </p:cNvCxnSpPr>
          <p:nvPr>
            <p:custDataLst>
              <p:tags r:id="rId7"/>
            </p:custDataLst>
          </p:nvPr>
        </p:nvCxnSpPr>
        <p:spPr bwMode="auto">
          <a:xfrm>
            <a:off x="5688380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57848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1032"/>
          <p:cNvSpPr>
            <a:spLocks noChangeAspect="1" noChangeArrowheads="1"/>
          </p:cNvSpPr>
          <p:nvPr>
            <p:custDataLst>
              <p:tags r:id="rId1"/>
            </p:custDataLst>
          </p:nvPr>
        </p:nvSpPr>
        <p:spPr bwMode="auto">
          <a:xfrm>
            <a:off x="5433253" y="1967704"/>
            <a:ext cx="510255" cy="509010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</a:rPr>
              <a:t>12</a:t>
            </a:r>
          </a:p>
        </p:txBody>
      </p:sp>
      <p:sp>
        <p:nvSpPr>
          <p:cNvPr id="27" name="Triangle 26"/>
          <p:cNvSpPr/>
          <p:nvPr/>
        </p:nvSpPr>
        <p:spPr>
          <a:xfrm>
            <a:off x="6505588" y="314552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>
            <a:off x="4294872" y="4314581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>
            <a:off x="2533697" y="4314581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our examples</a:t>
            </a:r>
            <a:r>
              <a:rPr lang="mr-IN" dirty="0"/>
              <a:t>…</a:t>
            </a:r>
            <a:endParaRPr lang="en-US" dirty="0"/>
          </a:p>
        </p:txBody>
      </p:sp>
      <p:cxnSp>
        <p:nvCxnSpPr>
          <p:cNvPr id="23" name="AutoShape 1033"/>
          <p:cNvCxnSpPr>
            <a:cxnSpLocks noChangeShapeType="1"/>
            <a:stCxn id="24" idx="3"/>
            <a:endCxn id="23" idx="0"/>
          </p:cNvCxnSpPr>
          <p:nvPr>
            <p:custDataLst>
              <p:tags r:id="rId2"/>
            </p:custDataLst>
          </p:nvPr>
        </p:nvCxnSpPr>
        <p:spPr bwMode="auto">
          <a:xfrm flipH="1">
            <a:off x="4294871" y="2402171"/>
            <a:ext cx="1213107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4" name="AutoShape 1034"/>
          <p:cNvCxnSpPr>
            <a:cxnSpLocks noChangeShapeType="1"/>
            <a:stCxn id="24" idx="5"/>
          </p:cNvCxnSpPr>
          <p:nvPr>
            <p:custDataLst>
              <p:tags r:id="rId3"/>
            </p:custDataLst>
          </p:nvPr>
        </p:nvCxnSpPr>
        <p:spPr bwMode="auto">
          <a:xfrm>
            <a:off x="5868783" y="2402171"/>
            <a:ext cx="1474880" cy="743349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8" name="AutoShape 1036"/>
          <p:cNvCxnSpPr>
            <a:cxnSpLocks noChangeShapeType="1"/>
            <a:stCxn id="23" idx="3"/>
          </p:cNvCxnSpPr>
          <p:nvPr>
            <p:custDataLst>
              <p:tags r:id="rId4"/>
            </p:custDataLst>
          </p:nvPr>
        </p:nvCxnSpPr>
        <p:spPr bwMode="auto">
          <a:xfrm flipH="1">
            <a:off x="3339337" y="3579987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4481041" y="3616207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6"/>
            </p:custDataLst>
          </p:nvPr>
        </p:nvCxnSpPr>
        <p:spPr bwMode="auto">
          <a:xfrm>
            <a:off x="5688380" y="1573519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>
            <a:off x="3994017" y="3099096"/>
            <a:ext cx="601705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387527" y="1931484"/>
            <a:ext cx="601705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70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grpSp>
        <p:nvGrpSpPr>
          <p:cNvPr id="702" name="Group 701"/>
          <p:cNvGrpSpPr/>
          <p:nvPr/>
        </p:nvGrpSpPr>
        <p:grpSpPr>
          <a:xfrm>
            <a:off x="550829" y="1564958"/>
            <a:ext cx="4675558" cy="4689903"/>
            <a:chOff x="550829" y="1385499"/>
            <a:chExt cx="4675558" cy="4689903"/>
          </a:xfrm>
        </p:grpSpPr>
        <p:sp>
          <p:nvSpPr>
            <p:cNvPr id="27" name="Triangle 26"/>
            <p:cNvSpPr/>
            <p:nvPr/>
          </p:nvSpPr>
          <p:spPr>
            <a:xfrm>
              <a:off x="3550237" y="3127671"/>
              <a:ext cx="1676150" cy="1843169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E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Triangle 24"/>
            <p:cNvSpPr/>
            <p:nvPr/>
          </p:nvSpPr>
          <p:spPr>
            <a:xfrm>
              <a:off x="2312004" y="4294590"/>
              <a:ext cx="1573911" cy="1780812"/>
            </a:xfrm>
            <a:prstGeom prst="triangle">
              <a:avLst/>
            </a:prstGeom>
            <a:solidFill>
              <a:srgbClr val="D2F3FF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C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" name="Triangle 2"/>
            <p:cNvSpPr/>
            <p:nvPr/>
          </p:nvSpPr>
          <p:spPr>
            <a:xfrm>
              <a:off x="550829" y="4294590"/>
              <a:ext cx="1611280" cy="1780812"/>
            </a:xfrm>
            <a:prstGeom prst="triangle">
              <a:avLst/>
            </a:prstGeom>
            <a:solidFill>
              <a:srgbClr val="F2F2F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ysClr val="windowText" lastClr="000000"/>
                  </a:solidFill>
                </a:rPr>
                <a:t>A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28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356469" y="3559996"/>
              <a:ext cx="775131" cy="734594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29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498173" y="3596216"/>
              <a:ext cx="622741" cy="745288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40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335575" y="1385499"/>
              <a:ext cx="1" cy="41092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4" name="Rounded Rectangle 3"/>
            <p:cNvSpPr/>
            <p:nvPr/>
          </p:nvSpPr>
          <p:spPr>
            <a:xfrm>
              <a:off x="2011149" y="3079105"/>
              <a:ext cx="601705" cy="593103"/>
            </a:xfrm>
            <a:prstGeom prst="roundRect">
              <a:avLst/>
            </a:prstGeom>
            <a:solidFill>
              <a:srgbClr val="F5FFB4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b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517" name="AutoShape 1034"/>
            <p:cNvCxnSpPr>
              <a:cxnSpLocks noChangeShapeType="1"/>
              <a:endCxn id="27" idx="0"/>
            </p:cNvCxnSpPr>
            <p:nvPr>
              <p:custDataLst>
                <p:tags r:id="rId4"/>
              </p:custDataLst>
            </p:nvPr>
          </p:nvCxnSpPr>
          <p:spPr bwMode="auto">
            <a:xfrm>
              <a:off x="3550237" y="2313070"/>
              <a:ext cx="838075" cy="814601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cxnSp>
          <p:nvCxnSpPr>
            <p:cNvPr id="696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316672" y="2332985"/>
              <a:ext cx="804242" cy="769935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</p:spPr>
        </p:cxnSp>
        <p:sp>
          <p:nvSpPr>
            <p:cNvPr id="13" name="Rounded Rectangle 12"/>
            <p:cNvSpPr/>
            <p:nvPr/>
          </p:nvSpPr>
          <p:spPr>
            <a:xfrm>
              <a:off x="3034723" y="1811686"/>
              <a:ext cx="601705" cy="593103"/>
            </a:xfrm>
            <a:prstGeom prst="roundRect">
              <a:avLst/>
            </a:prstGeom>
            <a:solidFill>
              <a:srgbClr val="C6FFBF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4040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Single Rotation</a:t>
            </a:r>
          </a:p>
        </p:txBody>
      </p:sp>
      <p:sp>
        <p:nvSpPr>
          <p:cNvPr id="27" name="Triangle 26"/>
          <p:cNvSpPr/>
          <p:nvPr/>
        </p:nvSpPr>
        <p:spPr>
          <a:xfrm flipH="1">
            <a:off x="6494429" y="3432860"/>
            <a:ext cx="1676150" cy="1843169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A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25" name="Triangle 24"/>
          <p:cNvSpPr/>
          <p:nvPr/>
        </p:nvSpPr>
        <p:spPr>
          <a:xfrm flipH="1">
            <a:off x="7834901" y="4599779"/>
            <a:ext cx="1573911" cy="1780812"/>
          </a:xfrm>
          <a:prstGeom prst="triangle">
            <a:avLst/>
          </a:prstGeom>
          <a:solidFill>
            <a:srgbClr val="D2F3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C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" name="Triangle 2"/>
          <p:cNvSpPr/>
          <p:nvPr/>
        </p:nvSpPr>
        <p:spPr>
          <a:xfrm flipH="1">
            <a:off x="9558707" y="4599779"/>
            <a:ext cx="1611280" cy="1780812"/>
          </a:xfrm>
          <a:prstGeom prst="triangle">
            <a:avLst/>
          </a:prstGeom>
          <a:solidFill>
            <a:srgbClr val="F2F2F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ysClr val="windowText" lastClr="000000"/>
                </a:solidFill>
              </a:rPr>
              <a:t>E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28" name="AutoShape 1036"/>
          <p:cNvCxnSpPr>
            <a:cxnSpLocks noChangeShapeType="1"/>
          </p:cNvCxnSpPr>
          <p:nvPr>
            <p:custDataLst>
              <p:tags r:id="rId1"/>
            </p:custDataLst>
          </p:nvPr>
        </p:nvCxnSpPr>
        <p:spPr bwMode="auto">
          <a:xfrm>
            <a:off x="9589216" y="3865185"/>
            <a:ext cx="775131" cy="734594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29" name="AutoShape 1037"/>
          <p:cNvCxnSpPr>
            <a:cxnSpLocks noChangeShapeType="1"/>
          </p:cNvCxnSpPr>
          <p:nvPr>
            <p:custDataLst>
              <p:tags r:id="rId2"/>
            </p:custDataLst>
          </p:nvPr>
        </p:nvCxnSpPr>
        <p:spPr bwMode="auto">
          <a:xfrm flipH="1">
            <a:off x="8599902" y="3901405"/>
            <a:ext cx="622741" cy="7452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40" name="AutoShape 1033"/>
          <p:cNvCxnSpPr>
            <a:cxnSpLocks noChangeShapeType="1"/>
          </p:cNvCxnSpPr>
          <p:nvPr>
            <p:custDataLst>
              <p:tags r:id="rId3"/>
            </p:custDataLst>
          </p:nvPr>
        </p:nvCxnSpPr>
        <p:spPr bwMode="auto">
          <a:xfrm flipH="1">
            <a:off x="8385240" y="1690688"/>
            <a:ext cx="1" cy="41092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4" name="Rounded Rectangle 3"/>
          <p:cNvSpPr/>
          <p:nvPr/>
        </p:nvSpPr>
        <p:spPr>
          <a:xfrm flipH="1">
            <a:off x="9107962" y="3384294"/>
            <a:ext cx="601705" cy="593103"/>
          </a:xfrm>
          <a:prstGeom prst="roundRect">
            <a:avLst/>
          </a:prstGeom>
          <a:solidFill>
            <a:srgbClr val="C6FFB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7" name="AutoShape 1034"/>
          <p:cNvCxnSpPr>
            <a:cxnSpLocks noChangeShapeType="1"/>
            <a:endCxn id="27" idx="0"/>
          </p:cNvCxnSpPr>
          <p:nvPr>
            <p:custDataLst>
              <p:tags r:id="rId4"/>
            </p:custDataLst>
          </p:nvPr>
        </p:nvCxnSpPr>
        <p:spPr bwMode="auto">
          <a:xfrm flipH="1">
            <a:off x="7332504" y="2618259"/>
            <a:ext cx="838075" cy="814601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cxnSp>
        <p:nvCxnSpPr>
          <p:cNvPr id="696" name="AutoShape 1033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8599902" y="2638174"/>
            <a:ext cx="804242" cy="76993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lg" len="lg"/>
          </a:ln>
        </p:spPr>
      </p:cxnSp>
      <p:sp>
        <p:nvSpPr>
          <p:cNvPr id="13" name="Rounded Rectangle 12"/>
          <p:cNvSpPr/>
          <p:nvPr/>
        </p:nvSpPr>
        <p:spPr>
          <a:xfrm flipH="1">
            <a:off x="8084388" y="2116875"/>
            <a:ext cx="601705" cy="593103"/>
          </a:xfrm>
          <a:prstGeom prst="roundRect">
            <a:avLst/>
          </a:prstGeom>
          <a:solidFill>
            <a:srgbClr val="F5FFB4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5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90688"/>
            <a:ext cx="799744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1241292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 (more specific):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795272"/>
            <a:ext cx="958596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Insert the new node as in our generic BST (a new leaf)</a:t>
            </a:r>
            <a:br>
              <a:rPr lang="en-US" dirty="0"/>
            </a:b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For each node on the path from the root to the new leaf, the insertion may (or may not) have changed the node’s height</a:t>
            </a:r>
            <a:br>
              <a:rPr lang="en-US" dirty="0"/>
            </a:br>
            <a:endParaRPr lang="en-US" sz="1600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So after insertion in a subtree, 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Arial"/>
              <a:buNone/>
            </a:pPr>
            <a:endParaRPr lang="en-US" sz="1500" dirty="0"/>
          </a:p>
          <a:p>
            <a:pPr marL="457200" indent="-457200">
              <a:buFont typeface="Arial"/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7764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#1: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925829" y="1484949"/>
            <a:ext cx="4606291" cy="4800600"/>
            <a:chOff x="560069" y="1462089"/>
            <a:chExt cx="4606291" cy="4800600"/>
          </a:xfrm>
        </p:grpSpPr>
        <p:sp>
          <p:nvSpPr>
            <p:cNvPr id="20" name="Rectangle 19"/>
            <p:cNvSpPr/>
            <p:nvPr/>
          </p:nvSpPr>
          <p:spPr>
            <a:xfrm>
              <a:off x="560069" y="1462089"/>
              <a:ext cx="4606291" cy="4800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/>
            <p:cNvSpPr/>
            <p:nvPr/>
          </p:nvSpPr>
          <p:spPr>
            <a:xfrm>
              <a:off x="744001" y="3856485"/>
              <a:ext cx="2024784" cy="2237824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riangle 5"/>
            <p:cNvSpPr/>
            <p:nvPr/>
          </p:nvSpPr>
          <p:spPr>
            <a:xfrm>
              <a:off x="3457797" y="2938982"/>
              <a:ext cx="1299959" cy="1429492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E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Triangle 6"/>
            <p:cNvSpPr/>
            <p:nvPr/>
          </p:nvSpPr>
          <p:spPr>
            <a:xfrm>
              <a:off x="2497470" y="3844000"/>
              <a:ext cx="1220666" cy="1381131"/>
            </a:xfrm>
            <a:prstGeom prst="triangle">
              <a:avLst/>
            </a:prstGeom>
            <a:solidFill>
              <a:srgbClr val="D2F3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C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Triangle 7"/>
            <p:cNvSpPr/>
            <p:nvPr/>
          </p:nvSpPr>
          <p:spPr>
            <a:xfrm>
              <a:off x="1131569" y="3844000"/>
              <a:ext cx="1249648" cy="1381131"/>
            </a:xfrm>
            <a:prstGeom prst="triangle">
              <a:avLst/>
            </a:prstGeom>
            <a:solidFill>
              <a:srgbClr val="F2F2F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ysClr val="windowText" lastClr="000000"/>
                  </a:solidFill>
                </a:rPr>
                <a:t>A</a:t>
              </a:r>
              <a:endParaRPr lang="en-US" sz="16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9" name="AutoShape 1036"/>
            <p:cNvCxnSpPr>
              <a:cxnSpLocks noChangeShapeType="1"/>
            </p:cNvCxnSpPr>
            <p:nvPr>
              <p:custDataLst>
                <p:tags r:id="rId1"/>
              </p:custDataLst>
            </p:nvPr>
          </p:nvCxnSpPr>
          <p:spPr bwMode="auto">
            <a:xfrm flipH="1">
              <a:off x="1756393" y="3274277"/>
              <a:ext cx="601162" cy="5697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0" name="AutoShape 1037"/>
            <p:cNvCxnSpPr>
              <a:cxnSpLocks noChangeShapeType="1"/>
            </p:cNvCxnSpPr>
            <p:nvPr>
              <p:custDataLst>
                <p:tags r:id="rId2"/>
              </p:custDataLst>
            </p:nvPr>
          </p:nvCxnSpPr>
          <p:spPr bwMode="auto">
            <a:xfrm>
              <a:off x="2641856" y="3302368"/>
              <a:ext cx="482975" cy="57801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1" name="AutoShape 1033"/>
            <p:cNvCxnSpPr>
              <a:cxnSpLocks noChangeShapeType="1"/>
            </p:cNvCxnSpPr>
            <p:nvPr>
              <p:custDataLst>
                <p:tags r:id="rId3"/>
              </p:custDataLst>
            </p:nvPr>
          </p:nvCxnSpPr>
          <p:spPr bwMode="auto">
            <a:xfrm>
              <a:off x="3291313" y="1587819"/>
              <a:ext cx="1" cy="31869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2" name="Rounded Rectangle 11"/>
            <p:cNvSpPr/>
            <p:nvPr/>
          </p:nvSpPr>
          <p:spPr>
            <a:xfrm>
              <a:off x="2264138" y="2901316"/>
              <a:ext cx="466660" cy="459988"/>
            </a:xfrm>
            <a:prstGeom prst="roundRect">
              <a:avLst/>
            </a:prstGeom>
            <a:solidFill>
              <a:srgbClr val="F5FFB4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AutoShape 1034"/>
            <p:cNvCxnSpPr>
              <a:cxnSpLocks noChangeShapeType="1"/>
            </p:cNvCxnSpPr>
            <p:nvPr>
              <p:custDataLst>
                <p:tags r:id="rId4"/>
              </p:custDataLst>
            </p:nvPr>
          </p:nvCxnSpPr>
          <p:spPr bwMode="auto">
            <a:xfrm>
              <a:off x="3457797" y="2307208"/>
              <a:ext cx="649979" cy="63177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3"/>
            <p:cNvCxnSpPr>
              <a:cxnSpLocks noChangeShapeType="1"/>
            </p:cNvCxnSpPr>
            <p:nvPr>
              <p:custDataLst>
                <p:tags r:id="rId5"/>
              </p:custDataLst>
            </p:nvPr>
          </p:nvCxnSpPr>
          <p:spPr bwMode="auto">
            <a:xfrm flipH="1">
              <a:off x="2501090" y="2322653"/>
              <a:ext cx="623740" cy="59713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sp>
          <p:nvSpPr>
            <p:cNvPr id="15" name="Rounded Rectangle 14"/>
            <p:cNvSpPr/>
            <p:nvPr/>
          </p:nvSpPr>
          <p:spPr>
            <a:xfrm>
              <a:off x="3057984" y="1918354"/>
              <a:ext cx="466660" cy="459988"/>
            </a:xfrm>
            <a:prstGeom prst="roundRect">
              <a:avLst/>
            </a:prstGeom>
            <a:solidFill>
              <a:srgbClr val="C6FFBF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1289733" y="5564860"/>
              <a:ext cx="466660" cy="459988"/>
            </a:xfrm>
            <a:prstGeom prst="roundRect">
              <a:avLst/>
            </a:prstGeom>
            <a:solidFill>
              <a:srgbClr val="F2F2F2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tx1"/>
                  </a:solidFill>
                </a:rPr>
                <a:t>a’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AutoShape 1036"/>
            <p:cNvCxnSpPr>
              <a:cxnSpLocks noChangeShapeType="1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527181" y="5237616"/>
              <a:ext cx="106654" cy="32724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61444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 for left-left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insert(16)</a:t>
            </a:r>
            <a:r>
              <a:rPr lang="en-US" dirty="0"/>
              <a:t> 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956310" y="2080260"/>
            <a:ext cx="4370070" cy="3806190"/>
            <a:chOff x="152400" y="1371600"/>
            <a:chExt cx="5105400" cy="2686050"/>
          </a:xfrm>
        </p:grpSpPr>
        <p:sp>
          <p:nvSpPr>
            <p:cNvPr id="30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542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31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62000" y="2552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32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1656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33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73200" y="18859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34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2794000" y="1371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35" name="AutoShape 9"/>
            <p:cNvCxnSpPr>
              <a:cxnSpLocks noChangeShapeType="1"/>
              <a:stCxn id="38" idx="3"/>
              <a:endCxn id="3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1727200" y="163512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6" name="AutoShape 10"/>
            <p:cNvCxnSpPr>
              <a:cxnSpLocks noChangeShapeType="1"/>
              <a:stCxn id="38" idx="5"/>
              <a:endCxn id="36" idx="0"/>
            </p:cNvCxnSpPr>
            <p:nvPr>
              <p:custDataLst>
                <p:tags r:id="rId7"/>
              </p:custDataLst>
            </p:nvPr>
          </p:nvCxnSpPr>
          <p:spPr bwMode="auto">
            <a:xfrm rot="16200000" flipH="1">
              <a:off x="3688379" y="1154728"/>
              <a:ext cx="270447" cy="11919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7" name="AutoShape 12"/>
            <p:cNvCxnSpPr>
              <a:cxnSpLocks noChangeShapeType="1"/>
              <a:stCxn id="37" idx="3"/>
              <a:endCxn id="35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1016000" y="21494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38" name="AutoShape 13"/>
            <p:cNvCxnSpPr>
              <a:cxnSpLocks noChangeShapeType="1"/>
              <a:stCxn id="37" idx="5"/>
              <a:endCxn id="34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1796079" y="224057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39" name="Oval 1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152400" y="3219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3</a:t>
              </a:r>
            </a:p>
          </p:txBody>
        </p:sp>
        <p:cxnSp>
          <p:nvCxnSpPr>
            <p:cNvPr id="40" name="AutoShape 15"/>
            <p:cNvCxnSpPr>
              <a:cxnSpLocks noChangeShapeType="1"/>
              <a:stCxn id="35" idx="3"/>
              <a:endCxn id="43" idx="0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406400" y="281622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1" name="Oval 1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270000" y="3200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42" name="AutoShape 17"/>
            <p:cNvCxnSpPr>
              <a:cxnSpLocks noChangeShapeType="1"/>
              <a:stCxn id="35" idx="5"/>
              <a:endCxn id="4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1195388" y="281622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3" name="Oval 1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479800" y="2551113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44" name="AutoShape 19"/>
            <p:cNvCxnSpPr>
              <a:cxnSpLocks noChangeShapeType="1"/>
              <a:stCxn id="36" idx="3"/>
              <a:endCxn id="47" idx="0"/>
            </p:cNvCxnSpPr>
            <p:nvPr>
              <p:custDataLst>
                <p:tags r:id="rId15"/>
              </p:custDataLst>
            </p:nvPr>
          </p:nvCxnSpPr>
          <p:spPr bwMode="auto">
            <a:xfrm rot="5400000">
              <a:off x="3776268" y="2087386"/>
              <a:ext cx="421260" cy="5061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5" name="AutoShape 22"/>
            <p:cNvCxnSpPr>
              <a:cxnSpLocks noChangeShapeType="1"/>
              <a:stCxn id="47" idx="3"/>
              <a:endCxn id="51" idx="0"/>
            </p:cNvCxnSpPr>
            <p:nvPr>
              <p:custDataLst>
                <p:tags r:id="rId16"/>
              </p:custDataLst>
            </p:nvPr>
          </p:nvCxnSpPr>
          <p:spPr bwMode="auto">
            <a:xfrm rot="5400000">
              <a:off x="3193656" y="2877961"/>
              <a:ext cx="443484" cy="277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46" name="AutoShape 23"/>
            <p:cNvCxnSpPr>
              <a:cxnSpLocks noChangeShapeType="1"/>
              <a:endCxn id="52" idx="0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822700" y="2895600"/>
              <a:ext cx="381000" cy="3048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47" name="Oval 24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022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17</a:t>
              </a:r>
            </a:p>
          </p:txBody>
        </p:sp>
        <p:sp>
          <p:nvSpPr>
            <p:cNvPr id="48" name="Oval 25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3911600" y="3238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20</a:t>
              </a:r>
            </a:p>
          </p:txBody>
        </p:sp>
        <p:sp>
          <p:nvSpPr>
            <p:cNvPr id="49" name="Oval 26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4749800" y="2514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50" name="AutoShape 27"/>
            <p:cNvCxnSpPr>
              <a:cxnSpLocks noChangeShapeType="1"/>
            </p:cNvCxnSpPr>
            <p:nvPr>
              <p:custDataLst>
                <p:tags r:id="rId21"/>
              </p:custDataLst>
            </p:nvPr>
          </p:nvCxnSpPr>
          <p:spPr bwMode="auto">
            <a:xfrm>
              <a:off x="4521200" y="213360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1" name="AutoShape 30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 flipH="1">
              <a:off x="2921000" y="3505200"/>
              <a:ext cx="304800" cy="247650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52" name="Oval 31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667000" y="3771900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8808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Reminder: homework 3 due Friday</a:t>
            </a:r>
          </a:p>
          <a:p>
            <a:r>
              <a:rPr lang="en-US" dirty="0"/>
              <a:t>Homework 2 grades should come out today</a:t>
            </a:r>
          </a:p>
          <a:p>
            <a:r>
              <a:rPr lang="en-US" dirty="0"/>
              <a:t>Section</a:t>
            </a:r>
          </a:p>
          <a:p>
            <a:pPr lvl="1"/>
            <a:r>
              <a:rPr lang="en-US" dirty="0"/>
              <a:t>Will especially go over material from today (it’s especially tricky)</a:t>
            </a:r>
          </a:p>
          <a:p>
            <a:pPr lvl="1"/>
            <a:r>
              <a:rPr lang="en-US" dirty="0"/>
              <a:t>TAs can go over some of the tougher hw2 questions in section if you want/ask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36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1620"/>
            <a:ext cx="4131327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4531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for right-right case: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insert(26)</a:t>
            </a:r>
            <a:r>
              <a:rPr lang="en-US" dirty="0"/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6226" y="2268337"/>
            <a:ext cx="4840464" cy="3738562"/>
            <a:chOff x="838200" y="1690688"/>
            <a:chExt cx="5164002" cy="4021162"/>
          </a:xfrm>
        </p:grpSpPr>
        <p:sp>
          <p:nvSpPr>
            <p:cNvPr id="28" name="Oval 4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303230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29" name="Oval 5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1362987" y="3458859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53" name="Oval 6"/>
            <p:cNvSpPr>
              <a:spLocks noChangeAspect="1"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293047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55" name="Oval 7"/>
            <p:cNvSpPr>
              <a:spLocks noChangeAspect="1"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1975238" y="246069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56" name="Oval 8"/>
            <p:cNvSpPr>
              <a:spLocks noChangeAspect="1"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3112277" y="16906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57" name="AutoShape 9"/>
            <p:cNvCxnSpPr>
              <a:cxnSpLocks noChangeShapeType="1"/>
              <a:stCxn id="59" idx="3"/>
              <a:endCxn id="58" idx="0"/>
            </p:cNvCxnSpPr>
            <p:nvPr>
              <p:custDataLst>
                <p:tags r:id="rId29"/>
              </p:custDataLst>
            </p:nvPr>
          </p:nvCxnSpPr>
          <p:spPr bwMode="auto">
            <a:xfrm flipH="1">
              <a:off x="2193899" y="2085199"/>
              <a:ext cx="982609" cy="34698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8" name="AutoShape 10"/>
            <p:cNvCxnSpPr>
              <a:cxnSpLocks noChangeShapeType="1"/>
              <a:stCxn id="59" idx="5"/>
              <a:endCxn id="57" idx="0"/>
            </p:cNvCxnSpPr>
            <p:nvPr>
              <p:custDataLst>
                <p:tags r:id="rId30"/>
              </p:custDataLst>
            </p:nvPr>
          </p:nvCxnSpPr>
          <p:spPr bwMode="auto">
            <a:xfrm rot="16200000" flipH="1">
              <a:off x="3796194" y="1745182"/>
              <a:ext cx="404874" cy="102615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59" name="AutoShape 12"/>
            <p:cNvCxnSpPr>
              <a:cxnSpLocks noChangeShapeType="1"/>
              <a:stCxn id="58" idx="3"/>
              <a:endCxn id="56" idx="0"/>
            </p:cNvCxnSpPr>
            <p:nvPr>
              <p:custDataLst>
                <p:tags r:id="rId31"/>
              </p:custDataLst>
            </p:nvPr>
          </p:nvCxnSpPr>
          <p:spPr bwMode="auto">
            <a:xfrm flipH="1">
              <a:off x="1581648" y="2855209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0" name="AutoShape 13"/>
            <p:cNvCxnSpPr>
              <a:cxnSpLocks noChangeShapeType="1"/>
              <a:stCxn id="58" idx="5"/>
              <a:endCxn id="55" idx="0"/>
            </p:cNvCxnSpPr>
            <p:nvPr>
              <p:custDataLst>
                <p:tags r:id="rId32"/>
              </p:custDataLst>
            </p:nvPr>
          </p:nvCxnSpPr>
          <p:spPr bwMode="auto">
            <a:xfrm rot="16200000" flipH="1">
              <a:off x="2118691" y="3055657"/>
              <a:ext cx="633025" cy="1733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1" name="AutoShape 15"/>
            <p:cNvCxnSpPr>
              <a:cxnSpLocks noChangeShapeType="1"/>
              <a:stCxn id="56" idx="3"/>
            </p:cNvCxnSpPr>
            <p:nvPr>
              <p:custDataLst>
                <p:tags r:id="rId33"/>
              </p:custDataLst>
            </p:nvPr>
          </p:nvCxnSpPr>
          <p:spPr bwMode="auto">
            <a:xfrm flipH="1">
              <a:off x="1056861" y="3853370"/>
              <a:ext cx="370358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2" name="Oval 16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800309" y="4428500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63" name="AutoShape 17"/>
            <p:cNvCxnSpPr>
              <a:cxnSpLocks noChangeShapeType="1"/>
              <a:stCxn id="56" idx="5"/>
              <a:endCxn id="65" idx="0"/>
            </p:cNvCxnSpPr>
            <p:nvPr>
              <p:custDataLst>
                <p:tags r:id="rId35"/>
              </p:custDataLst>
            </p:nvPr>
          </p:nvCxnSpPr>
          <p:spPr bwMode="auto">
            <a:xfrm>
              <a:off x="1736078" y="3853370"/>
              <a:ext cx="282893" cy="54661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4" name="Oval 18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3702662" y="3472935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65" name="AutoShape 19"/>
            <p:cNvCxnSpPr>
              <a:cxnSpLocks noChangeShapeType="1"/>
              <a:stCxn id="57" idx="3"/>
              <a:endCxn id="67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3921323" y="2825834"/>
              <a:ext cx="435769" cy="64710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66" name="Oval 24"/>
            <p:cNvSpPr>
              <a:spLocks noChangeAspect="1"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511708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67" name="Oval 25"/>
            <p:cNvSpPr>
              <a:spLocks noChangeAspect="1"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5335415" y="448553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68" name="AutoShape 27"/>
            <p:cNvCxnSpPr>
              <a:cxnSpLocks noChangeShapeType="1"/>
            </p:cNvCxnSpPr>
            <p:nvPr>
              <p:custDataLst>
                <p:tags r:id="rId40"/>
              </p:custDataLst>
            </p:nvPr>
          </p:nvCxnSpPr>
          <p:spPr bwMode="auto">
            <a:xfrm>
              <a:off x="4599173" y="2831443"/>
              <a:ext cx="457822" cy="57513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69" name="AutoShape 30"/>
            <p:cNvCxnSpPr>
              <a:cxnSpLocks noChangeShapeType="1"/>
              <a:stCxn id="72" idx="4"/>
            </p:cNvCxnSpPr>
            <p:nvPr>
              <p:custDataLst>
                <p:tags r:id="rId41"/>
              </p:custDataLst>
            </p:nvPr>
          </p:nvCxnSpPr>
          <p:spPr bwMode="auto">
            <a:xfrm>
              <a:off x="5554077" y="4913321"/>
              <a:ext cx="229464" cy="370745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70" name="Oval 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5564880" y="5284067"/>
              <a:ext cx="437322" cy="427783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71" name="Oval 14"/>
            <p:cNvSpPr>
              <a:spLocks noChangeAspect="1"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838200" y="4429382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72" name="Oval 26"/>
            <p:cNvSpPr>
              <a:spLocks noChangeAspect="1"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4838334" y="3410288"/>
              <a:ext cx="437322" cy="42778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73" name="AutoShape 27"/>
            <p:cNvCxnSpPr>
              <a:cxnSpLocks noChangeShapeType="1"/>
            </p:cNvCxnSpPr>
            <p:nvPr>
              <p:custDataLst>
                <p:tags r:id="rId45"/>
              </p:custDataLst>
            </p:nvPr>
          </p:nvCxnSpPr>
          <p:spPr bwMode="auto">
            <a:xfrm>
              <a:off x="5211612" y="3775424"/>
              <a:ext cx="391228" cy="71473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74" name="AutoShape 27"/>
            <p:cNvCxnSpPr>
              <a:cxnSpLocks noChangeShapeType="1"/>
            </p:cNvCxnSpPr>
            <p:nvPr>
              <p:custDataLst>
                <p:tags r:id="rId46"/>
              </p:custDataLst>
            </p:nvPr>
          </p:nvCxnSpPr>
          <p:spPr bwMode="auto">
            <a:xfrm flipH="1">
              <a:off x="4722793" y="3838071"/>
              <a:ext cx="334202" cy="6520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grpSp>
        <p:nvGrpSpPr>
          <p:cNvPr id="4" name="Group 3"/>
          <p:cNvGrpSpPr/>
          <p:nvPr/>
        </p:nvGrpSpPr>
        <p:grpSpPr>
          <a:xfrm>
            <a:off x="7030162" y="2127333"/>
            <a:ext cx="4723524" cy="3239237"/>
            <a:chOff x="1477706" y="2711550"/>
            <a:chExt cx="5803393" cy="2295525"/>
          </a:xfrm>
        </p:grpSpPr>
        <p:sp>
          <p:nvSpPr>
            <p:cNvPr id="76" name="Oval 4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31795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10</a:t>
              </a:r>
            </a:p>
          </p:txBody>
        </p:sp>
        <p:sp>
          <p:nvSpPr>
            <p:cNvPr id="77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087306" y="38926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4</a:t>
              </a:r>
            </a:p>
          </p:txBody>
        </p:sp>
        <p:sp>
          <p:nvSpPr>
            <p:cNvPr id="78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964710" y="388938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22</a:t>
              </a:r>
            </a:p>
          </p:txBody>
        </p:sp>
        <p:sp>
          <p:nvSpPr>
            <p:cNvPr id="79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798506" y="3225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8</a:t>
              </a:r>
            </a:p>
          </p:txBody>
        </p:sp>
        <p:sp>
          <p:nvSpPr>
            <p:cNvPr id="80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119306" y="27115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/>
                <a:t>15</a:t>
              </a:r>
            </a:p>
          </p:txBody>
        </p:sp>
        <p:cxnSp>
          <p:nvCxnSpPr>
            <p:cNvPr id="81" name="AutoShape 9"/>
            <p:cNvCxnSpPr>
              <a:cxnSpLocks noChangeShapeType="1"/>
              <a:stCxn id="84" idx="3"/>
              <a:endCxn id="83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052506" y="2975075"/>
              <a:ext cx="1141413" cy="2317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2" name="AutoShape 10"/>
            <p:cNvCxnSpPr>
              <a:cxnSpLocks noChangeShapeType="1"/>
              <a:stCxn id="84" idx="5"/>
            </p:cNvCxnSpPr>
            <p:nvPr>
              <p:custDataLst>
                <p:tags r:id="rId7"/>
              </p:custDataLst>
            </p:nvPr>
          </p:nvCxnSpPr>
          <p:spPr bwMode="auto">
            <a:xfrm>
              <a:off x="4552911" y="2955453"/>
              <a:ext cx="1039091" cy="31017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3" name="AutoShape 12"/>
            <p:cNvCxnSpPr>
              <a:cxnSpLocks noChangeShapeType="1"/>
              <a:stCxn id="83" idx="3"/>
              <a:endCxn id="81" idx="0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2341306" y="348942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4" name="AutoShape 13"/>
            <p:cNvCxnSpPr>
              <a:cxnSpLocks noChangeShapeType="1"/>
              <a:stCxn id="83" idx="5"/>
              <a:endCxn id="80" idx="0"/>
            </p:cNvCxnSpPr>
            <p:nvPr>
              <p:custDataLst>
                <p:tags r:id="rId9"/>
              </p:custDataLst>
            </p:nvPr>
          </p:nvCxnSpPr>
          <p:spPr bwMode="auto">
            <a:xfrm rot="16200000" flipH="1">
              <a:off x="3121385" y="3580528"/>
              <a:ext cx="422847" cy="2013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85" name="AutoShape 15"/>
            <p:cNvCxnSpPr>
              <a:cxnSpLocks noChangeShapeType="1"/>
              <a:stCxn id="81" idx="3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1731706" y="4156175"/>
              <a:ext cx="4302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6" name="Oval 16"/>
            <p:cNvSpPr>
              <a:spLocks noChangeAspect="1"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595306" y="454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6</a:t>
              </a:r>
            </a:p>
          </p:txBody>
        </p:sp>
        <p:cxnSp>
          <p:nvCxnSpPr>
            <p:cNvPr id="87" name="AutoShape 17"/>
            <p:cNvCxnSpPr>
              <a:cxnSpLocks noChangeShapeType="1"/>
              <a:stCxn id="81" idx="5"/>
              <a:endCxn id="90" idx="0"/>
            </p:cNvCxnSpPr>
            <p:nvPr>
              <p:custDataLst>
                <p:tags r:id="rId12"/>
              </p:custDataLst>
            </p:nvPr>
          </p:nvCxnSpPr>
          <p:spPr bwMode="auto">
            <a:xfrm>
              <a:off x="2520694" y="4156175"/>
              <a:ext cx="328612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88" name="Oval 18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456710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19</a:t>
              </a:r>
            </a:p>
          </p:txBody>
        </p:sp>
        <p:cxnSp>
          <p:nvCxnSpPr>
            <p:cNvPr id="89" name="AutoShape 19"/>
            <p:cNvCxnSpPr>
              <a:cxnSpLocks noChangeShapeType="1"/>
              <a:stCxn id="82" idx="3"/>
              <a:endCxn id="92" idx="0"/>
            </p:cNvCxnSpPr>
            <p:nvPr>
              <p:custDataLst>
                <p:tags r:id="rId14"/>
              </p:custDataLst>
            </p:nvPr>
          </p:nvCxnSpPr>
          <p:spPr bwMode="auto">
            <a:xfrm flipH="1">
              <a:off x="4710710" y="4133288"/>
              <a:ext cx="328395" cy="4451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90" name="Oval 24"/>
            <p:cNvSpPr>
              <a:spLocks noChangeAspect="1"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5603908" y="45784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23</a:t>
              </a:r>
            </a:p>
          </p:txBody>
        </p:sp>
        <p:sp>
          <p:nvSpPr>
            <p:cNvPr id="91" name="Oval 25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6210006" y="3901951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25</a:t>
              </a:r>
            </a:p>
          </p:txBody>
        </p:sp>
        <p:cxnSp>
          <p:nvCxnSpPr>
            <p:cNvPr id="92" name="AutoShape 27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5326095" y="4185530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3" name="AutoShape 30"/>
            <p:cNvCxnSpPr>
              <a:cxnSpLocks noChangeShapeType="1"/>
              <a:stCxn id="97" idx="4"/>
            </p:cNvCxnSpPr>
            <p:nvPr>
              <p:custDataLst>
                <p:tags r:id="rId18"/>
              </p:custDataLst>
            </p:nvPr>
          </p:nvCxnSpPr>
          <p:spPr bwMode="auto">
            <a:xfrm>
              <a:off x="6464006" y="4187701"/>
              <a:ext cx="563093" cy="533624"/>
            </a:xfrm>
            <a:prstGeom prst="straightConnector1">
              <a:avLst/>
            </a:prstGeom>
            <a:noFill/>
            <a:ln w="9525">
              <a:solidFill>
                <a:srgbClr val="C00000"/>
              </a:solidFill>
              <a:prstDash val="sysDot"/>
              <a:round/>
              <a:headEnd/>
              <a:tailEnd type="triangle" w="med" len="med"/>
            </a:ln>
            <a:effectLst/>
          </p:spPr>
        </p:cxnSp>
        <p:sp>
          <p:nvSpPr>
            <p:cNvPr id="94" name="Oval 31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6773099" y="4721325"/>
              <a:ext cx="508000" cy="285750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  <a:prstDash val="sysDot"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26</a:t>
              </a:r>
            </a:p>
          </p:txBody>
        </p:sp>
        <p:sp>
          <p:nvSpPr>
            <p:cNvPr id="95" name="Oval 14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1477706" y="4540939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 3</a:t>
              </a:r>
            </a:p>
          </p:txBody>
        </p:sp>
        <p:sp>
          <p:nvSpPr>
            <p:cNvPr id="96" name="Oval 26"/>
            <p:cNvSpPr>
              <a:spLocks noChangeAspect="1" noChangeArrowheads="1"/>
            </p:cNvSpPr>
            <p:nvPr>
              <p:custDataLst>
                <p:tags r:id="rId21"/>
              </p:custDataLst>
            </p:nvPr>
          </p:nvSpPr>
          <p:spPr bwMode="auto">
            <a:xfrm>
              <a:off x="5472710" y="3232502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algn="ctr" eaLnBrk="0" hangingPunct="0"/>
              <a:r>
                <a:rPr lang="en-US" dirty="0"/>
                <a:t>24</a:t>
              </a:r>
            </a:p>
          </p:txBody>
        </p:sp>
        <p:cxnSp>
          <p:nvCxnSpPr>
            <p:cNvPr id="97" name="AutoShape 2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5906315" y="3476405"/>
              <a:ext cx="454456" cy="47742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8" name="AutoShape 27"/>
            <p:cNvCxnSpPr>
              <a:cxnSpLocks noChangeShapeType="1"/>
            </p:cNvCxnSpPr>
            <p:nvPr>
              <p:custDataLst>
                <p:tags r:id="rId23"/>
              </p:custDataLst>
            </p:nvPr>
          </p:nvCxnSpPr>
          <p:spPr bwMode="auto">
            <a:xfrm flipH="1">
              <a:off x="5338496" y="3518252"/>
              <a:ext cx="388214" cy="43557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1402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1543050"/>
            <a:ext cx="4181174" cy="463391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427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Better Look at Case #3: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4096"/>
            <a:ext cx="3994486" cy="407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27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 Right-Left Case (after one rotation)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1879651"/>
            <a:ext cx="327660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879651"/>
            <a:ext cx="328168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40575" y="2754630"/>
            <a:ext cx="1228407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right rotate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5830" y="5440680"/>
            <a:ext cx="1043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way to remember it:</a:t>
            </a:r>
          </a:p>
          <a:p>
            <a:r>
              <a:rPr lang="en-US" dirty="0"/>
              <a:t>Move d to grandparent’s position. Put everything else in their only legal positions for a BST.</a:t>
            </a:r>
          </a:p>
        </p:txBody>
      </p:sp>
    </p:spTree>
    <p:extLst>
      <p:ext uri="{BB962C8B-B14F-4D97-AF65-F5344CB8AC3E}">
        <p14:creationId xmlns:p14="http://schemas.microsoft.com/office/powerpoint/2010/main" val="52602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83" y="217609"/>
            <a:ext cx="10515600" cy="1044228"/>
          </a:xfrm>
        </p:spPr>
        <p:txBody>
          <a:bodyPr>
            <a:normAutofit/>
          </a:bodyPr>
          <a:lstStyle/>
          <a:p>
            <a:r>
              <a:rPr lang="en-US" sz="3600"/>
              <a:t>Practice time! </a:t>
            </a:r>
            <a:r>
              <a:rPr lang="en-US" sz="3600" dirty="0"/>
              <a:t>Example of Case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410" y="4416456"/>
            <a:ext cx="572034" cy="61425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schemeClr val="accent1"/>
                </a:solidFill>
              </a:rPr>
              <a:t>A)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383257" y="1344544"/>
            <a:ext cx="2106445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30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50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51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52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53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6" name="Group 455"/>
          <p:cNvGrpSpPr/>
          <p:nvPr/>
        </p:nvGrpSpPr>
        <p:grpSpPr>
          <a:xfrm>
            <a:off x="856598" y="4511689"/>
            <a:ext cx="2128835" cy="1852326"/>
            <a:chOff x="1520190" y="4238966"/>
            <a:chExt cx="2556957" cy="2224841"/>
          </a:xfrm>
        </p:grpSpPr>
        <p:sp>
          <p:nvSpPr>
            <p:cNvPr id="443" name="Oval 1029"/>
            <p:cNvSpPr>
              <a:spLocks noChangeAspect="1" noChangeArrowheads="1"/>
            </p:cNvSpPr>
            <p:nvPr>
              <p:custDataLst>
                <p:tags r:id="rId34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45" name="Oval 1031"/>
            <p:cNvSpPr>
              <a:spLocks noChangeAspect="1" noChangeArrowheads="1"/>
            </p:cNvSpPr>
            <p:nvPr>
              <p:custDataLst>
                <p:tags r:id="rId35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46" name="Oval 1032"/>
            <p:cNvSpPr>
              <a:spLocks noChangeAspect="1" noChangeArrowheads="1"/>
            </p:cNvSpPr>
            <p:nvPr>
              <p:custDataLst>
                <p:tags r:id="rId36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cxnSp>
          <p:nvCxnSpPr>
            <p:cNvPr id="447" name="AutoShape 1033"/>
            <p:cNvCxnSpPr>
              <a:cxnSpLocks noChangeShapeType="1"/>
              <a:endCxn id="448" idx="0"/>
            </p:cNvCxnSpPr>
            <p:nvPr>
              <p:custDataLst>
                <p:tags r:id="rId37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48" name="AutoShape 1036"/>
            <p:cNvCxnSpPr>
              <a:cxnSpLocks noChangeShapeType="1"/>
              <a:stCxn id="448" idx="3"/>
              <a:endCxn id="446" idx="0"/>
            </p:cNvCxnSpPr>
            <p:nvPr>
              <p:custDataLst>
                <p:tags r:id="rId38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0" name="AutoShape 1034"/>
            <p:cNvCxnSpPr>
              <a:cxnSpLocks noChangeShapeType="1"/>
              <a:endCxn id="447" idx="0"/>
            </p:cNvCxnSpPr>
            <p:nvPr>
              <p:custDataLst>
                <p:tags r:id="rId39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51" name="Oval 1028"/>
            <p:cNvSpPr>
              <a:spLocks noChangeAspect="1"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52" name="Oval 1029"/>
            <p:cNvSpPr>
              <a:spLocks noChangeAspect="1"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sp>
          <p:nvSpPr>
            <p:cNvPr id="453" name="Oval 1031"/>
            <p:cNvSpPr>
              <a:spLocks noChangeAspect="1"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54" name="AutoShape 1036"/>
            <p:cNvCxnSpPr>
              <a:cxnSpLocks noChangeShapeType="1"/>
            </p:cNvCxnSpPr>
            <p:nvPr>
              <p:custDataLst>
                <p:tags r:id="rId43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55" name="AutoShape 1037"/>
            <p:cNvCxnSpPr>
              <a:cxnSpLocks noChangeShapeType="1"/>
            </p:cNvCxnSpPr>
            <p:nvPr>
              <p:custDataLst>
                <p:tags r:id="rId44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57" name="Group 456"/>
          <p:cNvGrpSpPr/>
          <p:nvPr/>
        </p:nvGrpSpPr>
        <p:grpSpPr>
          <a:xfrm>
            <a:off x="9478371" y="4458746"/>
            <a:ext cx="2128835" cy="1852326"/>
            <a:chOff x="1520190" y="4238966"/>
            <a:chExt cx="2556957" cy="2224841"/>
          </a:xfrm>
        </p:grpSpPr>
        <p:sp>
          <p:nvSpPr>
            <p:cNvPr id="458" name="Oval 1029"/>
            <p:cNvSpPr>
              <a:spLocks noChangeAspect="1"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59" name="Oval 1031"/>
            <p:cNvSpPr>
              <a:spLocks noChangeAspect="1"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60" name="Oval 1032"/>
            <p:cNvSpPr>
              <a:spLocks noChangeAspect="1"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61" name="AutoShape 1033"/>
            <p:cNvCxnSpPr>
              <a:cxnSpLocks noChangeShapeType="1"/>
            </p:cNvCxnSpPr>
            <p:nvPr>
              <p:custDataLst>
                <p:tags r:id="rId26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2" name="AutoShape 1036"/>
            <p:cNvCxnSpPr>
              <a:cxnSpLocks noChangeShapeType="1"/>
            </p:cNvCxnSpPr>
            <p:nvPr>
              <p:custDataLst>
                <p:tags r:id="rId27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3" name="AutoShape 1034"/>
            <p:cNvCxnSpPr>
              <a:cxnSpLocks noChangeShapeType="1"/>
            </p:cNvCxnSpPr>
            <p:nvPr>
              <p:custDataLst>
                <p:tags r:id="rId28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64" name="Oval 1028"/>
            <p:cNvSpPr>
              <a:spLocks noChangeAspect="1"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65" name="Oval 1029"/>
            <p:cNvSpPr>
              <a:spLocks noChangeAspect="1"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66" name="Oval 1031"/>
            <p:cNvSpPr>
              <a:spLocks noChangeAspect="1"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67" name="AutoShape 1036"/>
            <p:cNvCxnSpPr>
              <a:cxnSpLocks noChangeShapeType="1"/>
            </p:cNvCxnSpPr>
            <p:nvPr>
              <p:custDataLst>
                <p:tags r:id="rId32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68" name="AutoShape 1037"/>
            <p:cNvCxnSpPr>
              <a:cxnSpLocks noChangeShapeType="1"/>
            </p:cNvCxnSpPr>
            <p:nvPr>
              <p:custDataLst>
                <p:tags r:id="rId33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69" name="Group 468"/>
          <p:cNvGrpSpPr/>
          <p:nvPr/>
        </p:nvGrpSpPr>
        <p:grpSpPr>
          <a:xfrm>
            <a:off x="6818592" y="4502764"/>
            <a:ext cx="2128835" cy="1852326"/>
            <a:chOff x="1520190" y="4238966"/>
            <a:chExt cx="2556957" cy="2224841"/>
          </a:xfrm>
        </p:grpSpPr>
        <p:sp>
          <p:nvSpPr>
            <p:cNvPr id="470" name="Oval 1029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52019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71" name="Oval 1031"/>
            <p:cNvSpPr>
              <a:spLocks noChangeAspect="1"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3554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sp>
          <p:nvSpPr>
            <p:cNvPr id="472" name="Oval 1032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591424" y="4238966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73" name="AutoShape 1033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290668" y="4673433"/>
              <a:ext cx="375481" cy="372675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4" name="AutoShape 1036"/>
            <p:cNvCxnSpPr>
              <a:cxnSpLocks noChangeShapeType="1"/>
            </p:cNvCxnSpPr>
            <p:nvPr>
              <p:custDataLst>
                <p:tags r:id="rId16"/>
              </p:custDataLst>
            </p:nvPr>
          </p:nvCxnSpPr>
          <p:spPr bwMode="auto">
            <a:xfrm flipH="1">
              <a:off x="177531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75" name="AutoShape 1034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>
              <a:off x="3026954" y="4673433"/>
              <a:ext cx="344554" cy="353804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76" name="Oval 1028"/>
            <p:cNvSpPr>
              <a:spLocks noChangeAspect="1"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77" name="Oval 1029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78" name="Oval 1031"/>
            <p:cNvSpPr>
              <a:spLocks noChangeAspect="1"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cxnSp>
          <p:nvCxnSpPr>
            <p:cNvPr id="479" name="AutoShape 1036"/>
            <p:cNvCxnSpPr>
              <a:cxnSpLocks noChangeShapeType="1"/>
              <a:stCxn id="471" idx="5"/>
            </p:cNvCxnSpPr>
            <p:nvPr>
              <p:custDataLst>
                <p:tags r:id="rId21"/>
              </p:custDataLst>
            </p:nvPr>
          </p:nvCxnSpPr>
          <p:spPr bwMode="auto">
            <a:xfrm>
              <a:off x="2471070" y="5480574"/>
              <a:ext cx="385088" cy="47422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0" name="AutoShape 1037"/>
            <p:cNvCxnSpPr>
              <a:cxnSpLocks noChangeShapeType="1"/>
            </p:cNvCxnSpPr>
            <p:nvPr>
              <p:custDataLst>
                <p:tags r:id="rId22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grpSp>
        <p:nvGrpSpPr>
          <p:cNvPr id="482" name="Group 481"/>
          <p:cNvGrpSpPr/>
          <p:nvPr/>
        </p:nvGrpSpPr>
        <p:grpSpPr>
          <a:xfrm>
            <a:off x="3901525" y="4458746"/>
            <a:ext cx="2122446" cy="1922545"/>
            <a:chOff x="1527863" y="4154626"/>
            <a:chExt cx="2549284" cy="2309181"/>
          </a:xfrm>
        </p:grpSpPr>
        <p:sp>
          <p:nvSpPr>
            <p:cNvPr id="483" name="Oval 1029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897299" y="5929381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42</a:t>
              </a:r>
            </a:p>
          </p:txBody>
        </p:sp>
        <p:sp>
          <p:nvSpPr>
            <p:cNvPr id="484" name="Oval 1031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527863" y="505778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485" name="Oval 1032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02062" y="4154626"/>
              <a:ext cx="510255" cy="509009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30</a:t>
              </a:r>
            </a:p>
          </p:txBody>
        </p:sp>
        <p:cxnSp>
          <p:nvCxnSpPr>
            <p:cNvPr id="486" name="AutoShape 1033"/>
            <p:cNvCxnSpPr>
              <a:cxnSpLocks noChangeShapeType="1"/>
              <a:stCxn id="485" idx="3"/>
              <a:endCxn id="484" idx="0"/>
            </p:cNvCxnSpPr>
            <p:nvPr>
              <p:custDataLst>
                <p:tags r:id="rId4"/>
              </p:custDataLst>
            </p:nvPr>
          </p:nvCxnSpPr>
          <p:spPr bwMode="auto">
            <a:xfrm flipH="1">
              <a:off x="1782990" y="4589092"/>
              <a:ext cx="593796" cy="46869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7" name="AutoShape 1036"/>
            <p:cNvCxnSpPr>
              <a:cxnSpLocks noChangeShapeType="1"/>
              <a:stCxn id="484" idx="5"/>
              <a:endCxn id="483" idx="0"/>
            </p:cNvCxnSpPr>
            <p:nvPr>
              <p:custDataLst>
                <p:tags r:id="rId5"/>
              </p:custDataLst>
            </p:nvPr>
          </p:nvCxnSpPr>
          <p:spPr bwMode="auto">
            <a:xfrm>
              <a:off x="1963393" y="5492253"/>
              <a:ext cx="189034" cy="437128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88" name="AutoShape 1034"/>
            <p:cNvCxnSpPr>
              <a:cxnSpLocks noChangeShapeType="1"/>
              <a:stCxn id="485" idx="5"/>
              <a:endCxn id="491" idx="0"/>
            </p:cNvCxnSpPr>
            <p:nvPr>
              <p:custDataLst>
                <p:tags r:id="rId6"/>
              </p:custDataLst>
            </p:nvPr>
          </p:nvCxnSpPr>
          <p:spPr bwMode="auto">
            <a:xfrm>
              <a:off x="2737592" y="4589092"/>
              <a:ext cx="633915" cy="457016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sp>
          <p:nvSpPr>
            <p:cNvPr id="489" name="Oval 102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3566892" y="594698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80</a:t>
              </a:r>
            </a:p>
          </p:txBody>
        </p:sp>
        <p:sp>
          <p:nvSpPr>
            <p:cNvPr id="490" name="Oval 1029"/>
            <p:cNvSpPr>
              <a:spLocks noChangeAspect="1"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601030" y="5954797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60</a:t>
              </a:r>
            </a:p>
          </p:txBody>
        </p:sp>
        <p:sp>
          <p:nvSpPr>
            <p:cNvPr id="491" name="Oval 1031"/>
            <p:cNvSpPr>
              <a:spLocks noChangeAspect="1"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116380" y="5046108"/>
              <a:ext cx="510255" cy="509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50</a:t>
              </a:r>
            </a:p>
          </p:txBody>
        </p:sp>
        <p:cxnSp>
          <p:nvCxnSpPr>
            <p:cNvPr id="492" name="AutoShape 1036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2856158" y="5480575"/>
              <a:ext cx="334947" cy="474222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  <p:cxnSp>
          <p:nvCxnSpPr>
            <p:cNvPr id="493" name="AutoShape 1037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51910" y="5480575"/>
              <a:ext cx="270110" cy="466413"/>
            </a:xfrm>
            <a:prstGeom prst="straightConnector1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lg"/>
            </a:ln>
          </p:spPr>
        </p:cxnSp>
      </p:grpSp>
      <p:sp>
        <p:nvSpPr>
          <p:cNvPr id="504" name="Content Placeholder 2"/>
          <p:cNvSpPr txBox="1">
            <a:spLocks/>
          </p:cNvSpPr>
          <p:nvPr/>
        </p:nvSpPr>
        <p:spPr>
          <a:xfrm>
            <a:off x="3411073" y="4416456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B)</a:t>
            </a:r>
          </a:p>
        </p:txBody>
      </p:sp>
      <p:sp>
        <p:nvSpPr>
          <p:cNvPr id="505" name="Content Placeholder 2"/>
          <p:cNvSpPr txBox="1">
            <a:spLocks/>
          </p:cNvSpPr>
          <p:nvPr/>
        </p:nvSpPr>
        <p:spPr>
          <a:xfrm>
            <a:off x="6587639" y="4379005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C)</a:t>
            </a:r>
          </a:p>
        </p:txBody>
      </p:sp>
      <p:sp>
        <p:nvSpPr>
          <p:cNvPr id="506" name="Content Placeholder 2"/>
          <p:cNvSpPr txBox="1">
            <a:spLocks/>
          </p:cNvSpPr>
          <p:nvPr/>
        </p:nvSpPr>
        <p:spPr>
          <a:xfrm>
            <a:off x="9323161" y="4315490"/>
            <a:ext cx="572034" cy="614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3200" b="1" dirty="0">
                <a:solidFill>
                  <a:schemeClr val="accent1"/>
                </a:solidFill>
              </a:rPr>
              <a:t>D)</a:t>
            </a:r>
          </a:p>
        </p:txBody>
      </p:sp>
      <p:sp>
        <p:nvSpPr>
          <p:cNvPr id="507" name="TextBox 506"/>
          <p:cNvSpPr txBox="1"/>
          <p:nvPr/>
        </p:nvSpPr>
        <p:spPr>
          <a:xfrm>
            <a:off x="7517558" y="1356666"/>
            <a:ext cx="3570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following is the updated AVL tree after inserting 42?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852360" y="1406545"/>
            <a:ext cx="311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Starting with this AVL tree:</a:t>
            </a:r>
          </a:p>
        </p:txBody>
      </p:sp>
      <p:cxnSp>
        <p:nvCxnSpPr>
          <p:cNvPr id="510" name="Straight Connector 509"/>
          <p:cNvCxnSpPr/>
          <p:nvPr/>
        </p:nvCxnSpPr>
        <p:spPr>
          <a:xfrm>
            <a:off x="816573" y="3954780"/>
            <a:ext cx="10683385" cy="0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942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600" dirty="0"/>
              <a:t>(Extra space for your scratch-work)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09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983" y="217609"/>
            <a:ext cx="10515600" cy="1044228"/>
          </a:xfrm>
        </p:spPr>
        <p:txBody>
          <a:bodyPr>
            <a:normAutofit/>
          </a:bodyPr>
          <a:lstStyle/>
          <a:p>
            <a:r>
              <a:rPr lang="en-US" sz="3600"/>
              <a:t>Practice time! </a:t>
            </a:r>
            <a:r>
              <a:rPr lang="en-US" sz="3600" dirty="0"/>
              <a:t>Example of Case #4</a:t>
            </a:r>
          </a:p>
        </p:txBody>
      </p:sp>
      <p:grpSp>
        <p:nvGrpSpPr>
          <p:cNvPr id="439" name="Group 438"/>
          <p:cNvGrpSpPr/>
          <p:nvPr/>
        </p:nvGrpSpPr>
        <p:grpSpPr>
          <a:xfrm>
            <a:off x="4383257" y="1344544"/>
            <a:ext cx="2106445" cy="2224841"/>
            <a:chOff x="4286989" y="1858692"/>
            <a:chExt cx="2106445" cy="2224841"/>
          </a:xfrm>
        </p:grpSpPr>
        <p:sp>
          <p:nvSpPr>
            <p:cNvPr id="6" name="Oval 1028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252851" y="356671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50</a:t>
              </a:r>
            </a:p>
          </p:txBody>
        </p:sp>
        <p:sp>
          <p:nvSpPr>
            <p:cNvPr id="7" name="Oval 1029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286989" y="357452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10</a:t>
              </a:r>
            </a:p>
          </p:txBody>
        </p:sp>
        <p:sp>
          <p:nvSpPr>
            <p:cNvPr id="8" name="Oval 1030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883179" y="2646963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80</a:t>
              </a:r>
            </a:p>
          </p:txBody>
        </p:sp>
        <p:sp>
          <p:nvSpPr>
            <p:cNvPr id="9" name="Oval 1031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802339" y="2665834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/>
                <a:t>30</a:t>
              </a:r>
            </a:p>
          </p:txBody>
        </p:sp>
        <p:sp>
          <p:nvSpPr>
            <p:cNvPr id="10" name="Oval 1032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358223" y="1858692"/>
              <a:ext cx="510255" cy="50901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000000"/>
                  </a:solidFill>
                </a:rPr>
                <a:t>60</a:t>
              </a:r>
            </a:p>
          </p:txBody>
        </p:sp>
        <p:cxnSp>
          <p:nvCxnSpPr>
            <p:cNvPr id="11" name="AutoShape 1033"/>
            <p:cNvCxnSpPr>
              <a:cxnSpLocks noChangeShapeType="1"/>
              <a:stCxn id="10" idx="3"/>
              <a:endCxn id="9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5057467" y="2293159"/>
              <a:ext cx="375481" cy="372675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4" name="AutoShape 1036"/>
            <p:cNvCxnSpPr>
              <a:cxnSpLocks noChangeShapeType="1"/>
              <a:stCxn id="9" idx="3"/>
              <a:endCxn id="7" idx="0"/>
            </p:cNvCxnSpPr>
            <p:nvPr>
              <p:custDataLst>
                <p:tags r:id="rId7"/>
              </p:custDataLst>
            </p:nvPr>
          </p:nvCxnSpPr>
          <p:spPr bwMode="auto">
            <a:xfrm flipH="1">
              <a:off x="4542117" y="3100301"/>
              <a:ext cx="334947" cy="474222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15" name="AutoShape 1037"/>
            <p:cNvCxnSpPr>
              <a:cxnSpLocks noChangeShapeType="1"/>
              <a:stCxn id="9" idx="5"/>
              <a:endCxn id="6" idx="0"/>
            </p:cNvCxnSpPr>
            <p:nvPr>
              <p:custDataLst>
                <p:tags r:id="rId8"/>
              </p:custDataLst>
            </p:nvPr>
          </p:nvCxnSpPr>
          <p:spPr bwMode="auto">
            <a:xfrm>
              <a:off x="5237869" y="3100301"/>
              <a:ext cx="270110" cy="466413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  <p:cxnSp>
          <p:nvCxnSpPr>
            <p:cNvPr id="413" name="AutoShape 1034"/>
            <p:cNvCxnSpPr>
              <a:cxnSpLocks noChangeShapeType="1"/>
              <a:stCxn id="10" idx="5"/>
              <a:endCxn id="8" idx="0"/>
            </p:cNvCxnSpPr>
            <p:nvPr>
              <p:custDataLst>
                <p:tags r:id="rId9"/>
              </p:custDataLst>
            </p:nvPr>
          </p:nvCxnSpPr>
          <p:spPr bwMode="auto">
            <a:xfrm>
              <a:off x="5793753" y="2293159"/>
              <a:ext cx="344554" cy="353804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lg"/>
            </a:ln>
          </p:spPr>
        </p:cxnSp>
      </p:grpSp>
      <p:sp>
        <p:nvSpPr>
          <p:cNvPr id="507" name="TextBox 506"/>
          <p:cNvSpPr txBox="1"/>
          <p:nvPr/>
        </p:nvSpPr>
        <p:spPr>
          <a:xfrm>
            <a:off x="7517558" y="1356666"/>
            <a:ext cx="35708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of the following is the updated AVL tree after inserting 42?</a:t>
            </a:r>
          </a:p>
        </p:txBody>
      </p:sp>
      <p:sp>
        <p:nvSpPr>
          <p:cNvPr id="508" name="TextBox 507"/>
          <p:cNvSpPr txBox="1"/>
          <p:nvPr/>
        </p:nvSpPr>
        <p:spPr>
          <a:xfrm>
            <a:off x="852360" y="1406545"/>
            <a:ext cx="3111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Starting with this AVL tree: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2220" y="5894883"/>
            <a:ext cx="4138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rotations did we do?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4308" y="5894884"/>
            <a:ext cx="3921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What’s the name of this case?</a:t>
            </a:r>
          </a:p>
        </p:txBody>
      </p:sp>
    </p:spTree>
    <p:extLst>
      <p:ext uri="{BB962C8B-B14F-4D97-AF65-F5344CB8AC3E}">
        <p14:creationId xmlns:p14="http://schemas.microsoft.com/office/powerpoint/2010/main" val="110969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Insert, summarized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Insert as in our generic BST</a:t>
            </a: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Check back up path for imbalance, which will be 1 of 4 cases: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left-left</a:t>
            </a:r>
            <a:r>
              <a:rPr lang="en-US" dirty="0"/>
              <a:t> 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</a:t>
            </a:r>
            <a:r>
              <a:rPr lang="en-US" dirty="0">
                <a:solidFill>
                  <a:schemeClr val="accent1"/>
                </a:solidFill>
              </a:rPr>
              <a:t> left-right </a:t>
            </a:r>
            <a:r>
              <a:rPr lang="en-US" dirty="0"/>
              <a:t>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right-left</a:t>
            </a:r>
            <a:r>
              <a:rPr lang="en-US" dirty="0"/>
              <a:t> grandchild is too tall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Node’s </a:t>
            </a:r>
            <a:r>
              <a:rPr lang="en-US" dirty="0">
                <a:solidFill>
                  <a:schemeClr val="accent1"/>
                </a:solidFill>
              </a:rPr>
              <a:t>right-right </a:t>
            </a:r>
            <a:r>
              <a:rPr lang="en-US" dirty="0"/>
              <a:t>grandchild is too tall</a:t>
            </a:r>
          </a:p>
          <a:p>
            <a:pPr lvl="1">
              <a:lnSpc>
                <a:spcPct val="120000"/>
              </a:lnSpc>
            </a:pP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Only occurs because </a:t>
            </a:r>
            <a:endParaRPr lang="en-US" sz="1000" dirty="0"/>
          </a:p>
          <a:p>
            <a:pPr>
              <a:lnSpc>
                <a:spcPct val="120000"/>
              </a:lnSpc>
            </a:pPr>
            <a:r>
              <a:rPr lang="en-US" dirty="0"/>
              <a:t>After the appropriate single or double rotation, the smallest-unbalanced subtree has the same height as before the insertion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So all ancestors are now balanced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048AC8-D41E-4C7B-8EE3-A52489AA1F0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Efficiency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Worst-case complexity of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buildTree</a:t>
            </a:r>
            <a:r>
              <a:rPr lang="en-US" dirty="0"/>
              <a:t>: </a:t>
            </a:r>
          </a:p>
          <a:p>
            <a:pPr marL="0" indent="0"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Takes some more rotation action to handle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170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Binary Search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5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AVL Trees</a:t>
            </a: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085850" y="1604010"/>
            <a:ext cx="8983980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/>
            <a:r>
              <a:rPr lang="en-US" sz="2200" dirty="0">
                <a:latin typeface="+mj-lt"/>
              </a:rPr>
              <a:t>Arguments for AVL trees:</a:t>
            </a: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All operations logarithmic worst-case because trees are </a:t>
            </a:r>
            <a:r>
              <a:rPr lang="en-US" sz="2200" i="1" dirty="0">
                <a:latin typeface="+mj-lt"/>
              </a:rPr>
              <a:t>always</a:t>
            </a:r>
            <a:r>
              <a:rPr lang="en-US" sz="2200" dirty="0">
                <a:latin typeface="+mj-lt"/>
              </a:rPr>
              <a:t>  balanced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Height balancing adds no more than a constant factor to the speed of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sz="2200" dirty="0">
                <a:latin typeface="+mj-lt"/>
              </a:rPr>
              <a:t> and </a:t>
            </a:r>
            <a:r>
              <a:rPr lang="en-US" sz="2200" dirty="0">
                <a:latin typeface="Courier New" pitchFamily="49" charset="0"/>
                <a:cs typeface="Courier New" pitchFamily="49" charset="0"/>
              </a:rPr>
              <a:t>delete</a:t>
            </a:r>
            <a:endParaRPr lang="en-US" sz="2200" dirty="0">
              <a:latin typeface="+mj-lt"/>
            </a:endParaRP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/>
            <a:r>
              <a:rPr lang="en-US" sz="2200" dirty="0">
                <a:latin typeface="+mj-lt"/>
              </a:rPr>
              <a:t>Arguments against AVL trees:</a:t>
            </a:r>
          </a:p>
          <a:p>
            <a:pPr marL="457200" indent="-457200"/>
            <a:endParaRPr lang="en-US" sz="2200" dirty="0">
              <a:latin typeface="+mj-lt"/>
            </a:endParaRP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Difficult to program &amp; debug [but done once in a library!]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More space for height field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Asymptotically faster but rebalancing takes a little time</a:t>
            </a:r>
          </a:p>
          <a:p>
            <a:pPr marL="457200" indent="-457200">
              <a:buFontTx/>
              <a:buAutoNum type="arabicPeriod"/>
            </a:pPr>
            <a:r>
              <a:rPr lang="en-US" sz="2200" dirty="0">
                <a:latin typeface="+mj-lt"/>
              </a:rPr>
              <a:t>If </a:t>
            </a:r>
            <a:r>
              <a:rPr lang="en-US" sz="2200" i="1" dirty="0">
                <a:latin typeface="+mj-lt"/>
              </a:rPr>
              <a:t>amortized</a:t>
            </a:r>
            <a:r>
              <a:rPr lang="en-US" sz="2200" dirty="0">
                <a:latin typeface="+mj-lt"/>
              </a:rPr>
              <a:t> logarithmic time is enough, use splay trees (also in the text, not covered in this class)</a:t>
            </a:r>
          </a:p>
        </p:txBody>
      </p:sp>
    </p:spTree>
    <p:extLst>
      <p:ext uri="{BB962C8B-B14F-4D97-AF65-F5344CB8AC3E}">
        <p14:creationId xmlns:p14="http://schemas.microsoft.com/office/powerpoint/2010/main" val="104388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26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Rotation Cheat-Sheet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(Just two of the four cases)</a:t>
            </a:r>
          </a:p>
        </p:txBody>
      </p:sp>
    </p:spTree>
    <p:extLst>
      <p:ext uri="{BB962C8B-B14F-4D97-AF65-F5344CB8AC3E}">
        <p14:creationId xmlns:p14="http://schemas.microsoft.com/office/powerpoint/2010/main" val="1998120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Rotations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690688"/>
            <a:ext cx="7997440" cy="396748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6055517"/>
            <a:ext cx="10515600" cy="701993"/>
          </a:xfrm>
        </p:spPr>
        <p:txBody>
          <a:bodyPr anchor="b">
            <a:normAutofit/>
          </a:bodyPr>
          <a:lstStyle/>
          <a:p>
            <a:pPr marL="0" indent="0" algn="ctr">
              <a:buNone/>
            </a:pP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</a:t>
            </a: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with her </a:t>
            </a:r>
            <a:r>
              <a:rPr 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permission to Lilian)</a:t>
            </a:r>
          </a:p>
        </p:txBody>
      </p:sp>
    </p:spTree>
    <p:extLst>
      <p:ext uri="{BB962C8B-B14F-4D97-AF65-F5344CB8AC3E}">
        <p14:creationId xmlns:p14="http://schemas.microsoft.com/office/powerpoint/2010/main" val="9768489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#2: Left-Left Case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531620"/>
            <a:ext cx="4131327" cy="457866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410" y="1535861"/>
            <a:ext cx="4127500" cy="4574427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003030" y="2000250"/>
            <a:ext cx="1579380" cy="617220"/>
          </a:xfrm>
          <a:prstGeom prst="rightArrow">
            <a:avLst/>
          </a:prstGeom>
          <a:solidFill>
            <a:srgbClr val="F5FF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 left </a:t>
            </a:r>
            <a:r>
              <a:rPr lang="en-US" dirty="0">
                <a:solidFill>
                  <a:schemeClr val="tx1"/>
                </a:solidFill>
              </a:rPr>
              <a:t>rotate</a:t>
            </a:r>
          </a:p>
        </p:txBody>
      </p:sp>
    </p:spTree>
    <p:extLst>
      <p:ext uri="{BB962C8B-B14F-4D97-AF65-F5344CB8AC3E}">
        <p14:creationId xmlns:p14="http://schemas.microsoft.com/office/powerpoint/2010/main" val="17453725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#3: Right-Left Case (after two rotations)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6055517"/>
            <a:ext cx="10515600" cy="7019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i="1">
                <a:solidFill>
                  <a:schemeClr val="tx1">
                    <a:lumMod val="50000"/>
                    <a:lumOff val="50000"/>
                  </a:schemeClr>
                </a:solidFill>
              </a:rPr>
              <a:t>(Figures by Melissa O’Neill, reprinted with her permission to Lilian)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79" y="1879651"/>
            <a:ext cx="3276600" cy="33438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150" y="1879651"/>
            <a:ext cx="3281680" cy="33490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340575" y="2754630"/>
            <a:ext cx="1228407" cy="480060"/>
          </a:xfrm>
          <a:prstGeom prst="rightArrow">
            <a:avLst/>
          </a:prstGeom>
          <a:solidFill>
            <a:srgbClr val="FFDF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right rotate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1879651"/>
            <a:ext cx="3286208" cy="334386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230585" y="2141220"/>
            <a:ext cx="1228407" cy="480060"/>
          </a:xfrm>
          <a:prstGeom prst="rightArrow">
            <a:avLst/>
          </a:prstGeom>
          <a:solidFill>
            <a:srgbClr val="F5FF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 left rotate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25830" y="5440680"/>
            <a:ext cx="10437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way to remember it:</a:t>
            </a:r>
          </a:p>
          <a:p>
            <a:r>
              <a:rPr lang="en-US" dirty="0"/>
              <a:t>Move d to grandparent’s position. Put everything else in their only legal positions for a BST.</a:t>
            </a:r>
          </a:p>
        </p:txBody>
      </p:sp>
    </p:spTree>
    <p:extLst>
      <p:ext uri="{BB962C8B-B14F-4D97-AF65-F5344CB8AC3E}">
        <p14:creationId xmlns:p14="http://schemas.microsoft.com/office/powerpoint/2010/main" val="181962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buildTree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for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Let’s consider 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buildTree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>
                <a:cs typeface="Courier New" pitchFamily="49" charset="0"/>
              </a:rPr>
              <a:t>(insert values starting from an empty tree)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Insert values 1, 2, 3, 4, 5, 6, 7, 8, 9  into an empty BST</a:t>
            </a:r>
          </a:p>
          <a:p>
            <a:endParaRPr lang="en-US" sz="300" dirty="0"/>
          </a:p>
          <a:p>
            <a:pPr>
              <a:lnSpc>
                <a:spcPct val="120000"/>
              </a:lnSpc>
            </a:pPr>
            <a:r>
              <a:rPr lang="en-US" dirty="0"/>
              <a:t>If inserted in given order, </a:t>
            </a:r>
            <a:br>
              <a:rPr lang="en-US" dirty="0"/>
            </a:br>
            <a:r>
              <a:rPr lang="en-US" dirty="0"/>
              <a:t>what is the tree?  </a:t>
            </a:r>
            <a:br>
              <a:rPr lang="en-US" dirty="0"/>
            </a:br>
            <a:endParaRPr lang="en-US" sz="1400" dirty="0"/>
          </a:p>
          <a:p>
            <a:pPr>
              <a:lnSpc>
                <a:spcPct val="120000"/>
              </a:lnSpc>
            </a:pPr>
            <a:r>
              <a:rPr lang="en-US" dirty="0"/>
              <a:t>What big-O runtime for </a:t>
            </a:r>
            <a:br>
              <a:rPr lang="en-US" dirty="0"/>
            </a:br>
            <a:r>
              <a:rPr lang="en-US" dirty="0" err="1"/>
              <a:t>buildTree</a:t>
            </a:r>
            <a:r>
              <a:rPr lang="en-US" dirty="0"/>
              <a:t> on this sorted input?</a:t>
            </a:r>
          </a:p>
          <a:p>
            <a:pPr>
              <a:lnSpc>
                <a:spcPct val="120000"/>
              </a:lnSpc>
            </a:pPr>
            <a:endParaRPr lang="en-US" sz="1500" dirty="0"/>
          </a:p>
          <a:p>
            <a:pPr>
              <a:lnSpc>
                <a:spcPct val="120000"/>
              </a:lnSpc>
            </a:pPr>
            <a:r>
              <a:rPr lang="en-US" dirty="0"/>
              <a:t>Is inserting in the reverse order any better?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2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urier New" pitchFamily="49" charset="0"/>
                <a:cs typeface="Courier New" pitchFamily="49" charset="0"/>
              </a:rPr>
              <a:t>buildTree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for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Insert values 1, 2, 3, 4, 5, 6, 7, 8, 9  into an empty BST</a:t>
            </a:r>
          </a:p>
          <a:p>
            <a:endParaRPr lang="en-US" sz="300" dirty="0"/>
          </a:p>
          <a:p>
            <a:pPr marL="0" indent="0">
              <a:buNone/>
            </a:pPr>
            <a:r>
              <a:rPr lang="en-US" dirty="0"/>
              <a:t>What we if could somehow re-arrange them</a:t>
            </a:r>
          </a:p>
          <a:p>
            <a:r>
              <a:rPr lang="en-US" dirty="0"/>
              <a:t>median first, then left median, right median, etc.</a:t>
            </a:r>
            <a:br>
              <a:rPr lang="en-US" dirty="0"/>
            </a:br>
            <a:r>
              <a:rPr lang="en-US" dirty="0"/>
              <a:t>	5, 3, 7, 2, 1, 4, 8, 6, 9	</a:t>
            </a:r>
          </a:p>
          <a:p>
            <a:endParaRPr lang="en-US" sz="1600" dirty="0"/>
          </a:p>
          <a:p>
            <a:r>
              <a:rPr lang="en-US" dirty="0"/>
              <a:t>What tree does that give us? 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big-O runtime?</a:t>
            </a:r>
            <a:r>
              <a:rPr lang="en-US" sz="16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Binary Search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6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BST: Efficiency of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buildTree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a BST 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33400" indent="-53340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  <a:p>
            <a:pPr marL="533400" indent="-533400">
              <a:buNone/>
            </a:pPr>
            <a:r>
              <a:rPr lang="en-US" i="1" dirty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533400" indent="-533400">
              <a:buFontTx/>
              <a:buAutoNum type="arabicPeriod"/>
            </a:pPr>
            <a:endParaRPr lang="en-US" dirty="0">
              <a:sym typeface="Symbol" pitchFamily="18" charset="2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  <a:sym typeface="Symbol" pitchFamily="18" charset="2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pPr marL="342900" indent="-342900"/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600" dirty="0"/>
          </a:p>
          <a:p>
            <a:pPr marL="342900" indent="-342900"/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600" dirty="0"/>
          </a:p>
          <a:p>
            <a:pPr marL="342900" indent="-342900"/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533400" indent="-53340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1212</Words>
  <Application>Microsoft Office PowerPoint</Application>
  <PresentationFormat>Widescreen</PresentationFormat>
  <Paragraphs>368</Paragraphs>
  <Slides>45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Courier New</vt:lpstr>
      <vt:lpstr>Office Theme</vt:lpstr>
      <vt:lpstr>Instructor: Lilian de Greef Quarter: Summer 2017</vt:lpstr>
      <vt:lpstr>Today</vt:lpstr>
      <vt:lpstr>Announcements</vt:lpstr>
      <vt:lpstr>Back to Binary Search Trees</vt:lpstr>
      <vt:lpstr>buildTree for BST</vt:lpstr>
      <vt:lpstr>buildTree for BST</vt:lpstr>
      <vt:lpstr>Balancing Binary Search Trees</vt:lpstr>
      <vt:lpstr>BST: Efficiency of Operations?</vt:lpstr>
      <vt:lpstr>How can we make a BST efficient?</vt:lpstr>
      <vt:lpstr>AVL Tree (Bonus material: etymology)</vt:lpstr>
      <vt:lpstr>The AVL Tree Data Structure</vt:lpstr>
      <vt:lpstr>Example #1: Is this an AVL Tree?</vt:lpstr>
      <vt:lpstr>Example #2: Is this an AVL Tree?</vt:lpstr>
      <vt:lpstr>AVL Trees</vt:lpstr>
      <vt:lpstr>AVL Trees</vt:lpstr>
      <vt:lpstr>AVL tree operations</vt:lpstr>
      <vt:lpstr>First insert example</vt:lpstr>
      <vt:lpstr>Fix: Apply “Single Rotation”</vt:lpstr>
      <vt:lpstr>Tree Rotations: Generalized</vt:lpstr>
      <vt:lpstr>Generalizing our examples…</vt:lpstr>
      <vt:lpstr>Generalizing our examples…</vt:lpstr>
      <vt:lpstr>Generalizing our examples…</vt:lpstr>
      <vt:lpstr>Generalizing our examples…</vt:lpstr>
      <vt:lpstr>Generalized Single Rotation</vt:lpstr>
      <vt:lpstr>Generalized Single Rotation</vt:lpstr>
      <vt:lpstr>Single Rotations</vt:lpstr>
      <vt:lpstr>AVL Tree insert (more specific):</vt:lpstr>
      <vt:lpstr>Case #1: </vt:lpstr>
      <vt:lpstr>Example #2 for left-left case:  insert(16) </vt:lpstr>
      <vt:lpstr>Case #2: </vt:lpstr>
      <vt:lpstr>Example for right-right case:  insert(26) </vt:lpstr>
      <vt:lpstr>Case #3:</vt:lpstr>
      <vt:lpstr>A Better Look at Case #3:</vt:lpstr>
      <vt:lpstr>Case #3: Right-Left Case (after one rotation)</vt:lpstr>
      <vt:lpstr>Practice time! Example of Case #4</vt:lpstr>
      <vt:lpstr>(Extra space for your scratch-work)</vt:lpstr>
      <vt:lpstr>Practice time! Example of Case #4</vt:lpstr>
      <vt:lpstr>Insert, summarized</vt:lpstr>
      <vt:lpstr>AVL Tree Efficiency</vt:lpstr>
      <vt:lpstr>Pros and Cons of AVL Trees</vt:lpstr>
      <vt:lpstr>PowerPoint Presentation</vt:lpstr>
      <vt:lpstr>AVL Tree Rotation Cheat-Sheet</vt:lpstr>
      <vt:lpstr>Single Rotations</vt:lpstr>
      <vt:lpstr>Case #2: Left-Left Case </vt:lpstr>
      <vt:lpstr>Case #3: Right-Left Case (after two rotations)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 De Greef</dc:creator>
  <cp:lastModifiedBy>Mahdi Ebi</cp:lastModifiedBy>
  <cp:revision>100</cp:revision>
  <cp:lastPrinted>2017-07-12T08:51:40Z</cp:lastPrinted>
  <dcterms:created xsi:type="dcterms:W3CDTF">2017-07-06T18:57:07Z</dcterms:created>
  <dcterms:modified xsi:type="dcterms:W3CDTF">2020-07-20T01:59:32Z</dcterms:modified>
</cp:coreProperties>
</file>